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42"/>
  </p:notesMasterIdLst>
  <p:sldIdLst>
    <p:sldId id="331" r:id="rId3"/>
    <p:sldId id="294" r:id="rId4"/>
    <p:sldId id="260" r:id="rId5"/>
    <p:sldId id="276" r:id="rId6"/>
    <p:sldId id="296" r:id="rId7"/>
    <p:sldId id="297" r:id="rId8"/>
    <p:sldId id="298" r:id="rId9"/>
    <p:sldId id="332" r:id="rId10"/>
    <p:sldId id="306" r:id="rId11"/>
    <p:sldId id="309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10" r:id="rId20"/>
    <p:sldId id="259" r:id="rId21"/>
    <p:sldId id="313" r:id="rId22"/>
    <p:sldId id="311" r:id="rId23"/>
    <p:sldId id="312" r:id="rId24"/>
    <p:sldId id="267" r:id="rId25"/>
    <p:sldId id="256" r:id="rId26"/>
    <p:sldId id="314" r:id="rId27"/>
    <p:sldId id="315" r:id="rId28"/>
    <p:sldId id="316" r:id="rId29"/>
    <p:sldId id="317" r:id="rId30"/>
    <p:sldId id="318" r:id="rId31"/>
    <p:sldId id="333" r:id="rId32"/>
    <p:sldId id="319" r:id="rId33"/>
    <p:sldId id="320" r:id="rId34"/>
    <p:sldId id="328" r:id="rId35"/>
    <p:sldId id="323" r:id="rId36"/>
    <p:sldId id="325" r:id="rId37"/>
    <p:sldId id="326" r:id="rId38"/>
    <p:sldId id="327" r:id="rId39"/>
    <p:sldId id="329" r:id="rId40"/>
    <p:sldId id="330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CC"/>
    <a:srgbClr val="00FF00"/>
    <a:srgbClr val="00FFFF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09-02-18T04:18:35.36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571 0,'0'0,"0"0,0 23,-24 1,24-24,0 24,0 0,-24-24,24 24,0-1,0-23,0 24,0 0,-23 0,23 0,-24-1,24-23,0 24,-24 0,24-24,0 24,0 0,0-24,0 23,0 1,-24-24,24 24,0 0,0-24,0 24,0-1,0-23,0 24,0 0,0 0,0-24,0 24,0-1,0-23,0 24,0 0,0-24,0 24,0 0,0-1,-24 1,24-24,0 24,0 24,0-48,0 47,0-47,0 24,0 0,-24 0,24-1,0 1,0-24,0 24,0 0,0-24,0 24,0-1,0-23,0 24,0 24,-24-48,24 24,0-1,0-23,0 24,0 0,0 0,0 0,0-24,-24 23,24 1,0 0,0-24,0 24,0 0,0-24,-23 23,23 1,0-24,0 24,0 0,0-24,-24 24,24-1,0-23,0 24,-24 0,24-24,0 24,-24-24,24 0,24-24,-24 0,0 0,0 24,0-23,0-1,0 24,0-24,0 0,0 24,0-24,0 1,0 23,0-24,0 0,0 24,0-24,0 0,0 24,0-23,0-1,0 0,0 24,0-24,0 0,0 24,0-23,0-1,0 24,0-24,0 0,0 24,0-24,0 1,0 23,0-24,0 0,0 24,0 0,48 0,-48 0,23 0,1 0,-24 0,24 0,0 0,-24 0,0 0,24 0,0 0,-24 0,24 0,0 0,-24 0,0 0,23 0,1 0,-24 0,24 0,0 0,-24 0,24 0,0 0,-24 0,0 24,0 0,0-24,0 23,-24-23,24 0,0 24,0 0,-24-24,24 24,-24 0,24-24,-24 23,24 1,-24-24,24 24,0 0,-23-24,23 24,0-1,-24-23,24 24,0 0,-24-24,24 0,0 24,-24 0,24-24,0 23,-24-23,24 0,0 24,-24-24,24 0,0 24,-24-24,24 0,0 24,-24 0,24-24,-23 0,23 0,0 23,-24-23,24 0,0 24,0 0,0-24,0 24,-24-24,24 0,0-24,0-24,0 48,0-23,24-1,-24 24,0-24,0 0,0 24,0-24,0 1,0-1,0 24,0-24,0 0,24 24,-24-24,0 1,0 23,0-24,0 24,0-24,0 0,0 0,23 24,1 0,-24-23,24 23,0 0,-24 0,24 0,0 0,-24-24,0 24,48 0,-48 0,23 0,-23 0,0 24,0-1,0-23,0 24,-23-24,23 0,0 24,0 0,-24-24,24 24,-24-24,24 0,0 23,-24-23,24 0,-24 0,0 0,24 24,-24-24,24 0,0 24,-24 0,24-48,0 0,0 0,24 24,-24-23,0-1,0 24,0 0,0-24,0 0,0 24,0-24,0 1,0-1,0 24,0-24,0 24,0-24,0 24,24-24,0 24,-24-23,0 23,24 0,0 0,-24 0,24 0,0 0,-48 0,0 0,0 0,24 0,-24 0,0 0,24 0,-24 0,0 0,24 0,-47 0,23 0,0 0,0 0,24 0,-24 0,0 0,24 0,-24 0,0 0,24 0,0 23,0 1,24-24,0 24,-24 0,0-24,0 0,0 24,0-24,0 0,0 0,0 0,0 23,0 1,0-24,0 24,0-24,0 0,0 0,0 0,0 24,0-24,0 0,0 0,0 0,0 24,0-1,0-23,0 0,0 24,0-24,0 0,0 24,0 0,0-24,0 0,0 0,0 24,0-24,0 0,0 0,0 0,0 23,0 1,0-24,0 0,0 0,0 0,0 24,0 0,0-24,0 24,0-1,24-23,-24 24,0-24</inkml:trace>
  <inkml:trace contextRef="#ctx0" brushRef="#br0" timeOffset="9047">309 1213,'0'0,"23"0,1 0,-24 0,0 0,24 0,-24 0,0 24,24-24,-24 0,0 0,24 0,0 0,-24 0,24 0,0-24,-24 1,23-1,1 24,-48 0,1 0,-1 0,24-24,-24 24,0 0,24-24,-24 24,0 0,0 0,24 0,-24 0,1 0,23-24,-24 24,0 0,0-23,24 23,-24 0,0 0,24 0,0-24,-24 24,0 0,0 0,24 0,-23-24,-1 24,24-24,-24 24,0 0,24-24,-24 24,24 0,48 0,-24 0,0 0,-1 0,1 0,0 0,-24 0,0 0,0 0,24 0,-24 0,0 0,24 0,0 24,-24 0,0-24,0 0,0 24,24-24,-24 0,0 0,0 0,0 24,0-1,0-23,0 0,0 0,0 0,0 24,0 0,0-24</inkml:trace>
  <inkml:trace contextRef="#ctx0" brushRef="#br0" timeOffset="11937">500 1094,'23'0,"-46"0,-1 0,0 48,-24-24,24 0</inkml:trace>
  <inkml:trace contextRef="#ctx0" brushRef="#br0" timeOffset="13922">261 1689,'-24'0,"0"24,24 0,0-24,-24 24,24 0,0-24,-24 23,24 1,0-24,0-24,24 1,0-1,-24 24,24-24,0 0,-24 24,0-24,0 1,0 23,0-24,0 0,0 24,0 24,-24 0,24-24,-24 23,24 1,-24-24,24 24,0 0,0-24,-24 24,24-1,0-23,0 24,0-48,0 1,0-1,0 24,0-24,0 0,0 24,0-24,0 1,0 23,0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09-02-18T04:18:27.720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523 265,'-23'0,"-1"0,0 0,24 0,-47 0,47 0,-24 0,0 0,24 0,-24 0,24 0,-24 0,1 0,-1 0,24 0,-24 22,0 1,24-23,-23 22,23 1,-24-23,24 0,-24 23,24-1,-24-22,24 23,0-1,-24-22,24 0,0 23,-23-1,23-22,0 23,0-1,0-22,-24 23,24 0,0-23,0 22,0 1,0-23,0 22,0 1,0-23,0 22,0 1,0-23,0 22,0 1,0 0,0-23,0 22,0 1,0-23,0 22,0 1,0-23,0 22,0 1,0-23,0 23,0-1,0-22,0 23,0-1,0-22,0 23,24 22,-24-45,0 22,0 1,0-23,0 23,0-23,0 0,0 22,0 1,0-23,0 0,23 0,-23 22,0 1,0-23,24 0,-24 0,0 22,24 1,-24-23,0 22,0 1,0-23,0 0,24 0,-24 0,0 0,0 23,0-23,24 0,-1 22,-23-22,24 0,0 0,-24 0,0 0,0 0,24 0,-1 0,-23 0,24 23,0-1,-24-22,24 0,0 0,-24 0,47 0,-47 0,24 0,23 0,-47 0,24 0,0 0,24 0,-25 0,1 0,0 0,0 0,-1 0,1 0,-24 0,24 0,0 0,0 0,-1 0,-23 0,48 0,-24 0,0 0,23 0,-47 0,48 0,-48 0,47 0,-23 0,0 0,23 0,-23 0,0 0,23 0,1 0,-24 0,23 0,1 0,-1 0,1 0,0 23,23-23,-24 0,1 0,23 0,-23 22,-1-22,25 0,-1 0,1 0,-25 0,48 0,0 0,-47 0,23 0,-23 23,23 0,24-1,-47 1,23-1,24-22,-47 0,47 0,-48 0,49 0,-25 23,-23-23,23 0,-24 22,49-22,-25 0,-24 0,25 0,-25 0,25 0,23 0,-71 0,47 0,-24 0,1 0,0 0,-25 0,25 0,-24 0,47 0,-23 0,-1 0,25 0,-49 0,49 0,-49 0,49 0,-25 0,1 0,23 0,-47 0,47 0,-47 0,47 0,-47 0,48 0,-49 0,72 0,-71 0,24 0,23 0,-23 0,-1 0,1 0,-1 0,1 0,23 0,1 0,-49 0,49 0,-25 0,1 0,-24 0,23 0,-47 0,24 0,0 0,0 0,-24 0,23 0,1 0,-24 0,48 0,-25 0,25 0,-24-22,23 22,-23 0,24-23,-1 23,-23 0,0 0,0 0,-1 0,1 0,-24 0,48 0,-25 0,-23 0,24 0,0 0,-24 0,24 0,0 0,-24 0,23 0,1 0,0 0,0 0,0-22,-1 22,1 0,-24 0,24-23,0 23,-1-22,1 22,0-23,0 23,23 0,-47-23,48 23,-48 0,24-22,-1 22,-23 0,24 0,-24-23,0 23,24 0,0-22,-24 22,24 0,-1 0,-23 0,24 0,0 0,-24 0,24 0,-1 0,-23 0,24 0,0 0,-24 0,24 0,0 0,-24 0,23 0,1 0,0 0,-24 0,24 0,-1 0,-23 0,24 0,0 0,-24-23,48 1,-48 22,47-23,-23 23,-24-23,24 23,-1-22,-23 22,0-23,0 23,24-22,0-1,-24 1,0 22,0-23,24 1,0 22,-24-23,23 0,1 23,-24-22,0-1,0 23,0-22,0-1,24 1,-24-1,0 1,0 22,0-23,0 0,0 23,0-45,0 23,0 22,0-23,0 1,0 22,0-46,0 46,0-22,0-1,0 1,0-1,0 1,0 22,0-23,0 1,0 22,-24-23,24 0,0 23,-24-45,24 23,0 22,-23-23,-1 1,24 22,-48-23,48 1,-24 22,1-23,-1 0,0 1,0 22,24-23,-47 1,23 22,24 0,-24-23,0 23,24 0,-47-22,23 22,0 0,1 0,-1-23,-24 23,24 0,-23 0,23-23,-23 23,23 0,-24 0,1-22,-1 22,-23 0,23 0,1-23,-1 23,1-22,-1 22,24 0,-47 0,47-23,-24 23,25 0,-49 0,1 0,23 0,-47 0,48 0,-48 0,0 0,47 0,-23 0,23 0,1 0,-1 0,0 0,25 0,-25 0,24 0,-23 0,-25 0,49 0,-25 0,-23 0,-1-22,25 22,-48 0,0 0,47 0,-23 0,-1 0,1 0,23 0,-23 0,-24 0,47 0,-23 0,0 0,-24 0,23 0,-23 0,0-23,24 23,-24 0,-1 0,49 0,-48 0,23 0,1 0,24 0,-49 0,-22 0,46 0,-23 0,0 0,24 0,-25 0,49 0,-24 0,23 0,-23 0,47 0,-47 0,23 0,24 0,-23 0,23 0,0 0,0 0,1 0,-1 0,0 0,0 0,0 0,1 0,-1 0,24 0,-24 0,-23 0,47 0,-48 0,48 0,-24 0,0 0,-23 0,-1 0,48 0,-47 0,-1 0,1 0,23 0,-24 0,24 0,-23 0,-1 0,1 0,-1 0,24 0,1 0,-25 0,24 0,1 0,23 0,-24 0,0 0,0 0,0 0,1 0,-1 0,-24 0,48 0,-47 0,23 0,0 0,0 0,1 0,-1 0,0 0,24 0,-24 0,1 0,23 0,-24 0,0 0,24 0,-24 0,0 0,24 0,-23 0,-1 0,24 0,-24 0,0 0,24 0,-47 0,23 23,24-23,-24 0,-23 0,47 0,-24 0,0 0,24 0,-48 22,25 1,-1-23,0 22,0 1,1-1,-1-22,24 0,-24 0,0 23,24 0,-24-23,1 0,-1 22,0 1,0-23,24 22,-23 1,-1-1,0 24,0-24,-23 46,23-23,0 0,24 0,-24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D9BC606-EF63-4B37-9920-31FE32437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D3394F3-9259-4E63-A5C0-19A214CC7CDD}" type="slidenum">
              <a:rPr lang="en-US" smtClean="0"/>
              <a:pPr eaLnBrk="1" hangingPunct="1"/>
              <a:t>2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1F4AB73-F9E9-408A-9EAA-0AA8142B449A}" type="slidenum">
              <a:rPr lang="en-US" smtClean="0"/>
              <a:pPr eaLnBrk="1" hangingPunct="1"/>
              <a:t>21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D1BD931-2C00-455C-B1DF-7612A1C81746}" type="slidenum">
              <a:rPr lang="en-US" smtClean="0"/>
              <a:pPr eaLnBrk="1" hangingPunct="1"/>
              <a:t>22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A851715-4CFC-4571-8663-6FE07403212D}" type="slidenum">
              <a:rPr lang="en-US" smtClean="0"/>
              <a:pPr eaLnBrk="1" hangingPunct="1"/>
              <a:t>25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BAC679A-4A64-422B-9958-F77D0ECC7D20}" type="slidenum">
              <a:rPr lang="en-US" smtClean="0"/>
              <a:pPr eaLnBrk="1" hangingPunct="1"/>
              <a:t>26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78F9E08-455A-4693-AE84-0374BE37AF9E}" type="slidenum">
              <a:rPr lang="en-US" smtClean="0"/>
              <a:pPr eaLnBrk="1" hangingPunct="1"/>
              <a:t>27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2852B4C-50FE-47DF-996A-CD98C7FFFEB8}" type="slidenum">
              <a:rPr lang="en-US" smtClean="0"/>
              <a:pPr eaLnBrk="1" hangingPunct="1"/>
              <a:t>28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E49C709-F06A-437B-9C0B-212F6E3A8D59}" type="slidenum">
              <a:rPr lang="en-US" smtClean="0"/>
              <a:pPr eaLnBrk="1" hangingPunct="1"/>
              <a:t>29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E9B8A96-95D5-4736-809C-675A6102FDD8}" type="slidenum">
              <a:rPr lang="en-US" smtClean="0">
                <a:solidFill>
                  <a:srgbClr val="000000"/>
                </a:solidFill>
              </a:rPr>
              <a:pPr eaLnBrk="1" hangingPunct="1"/>
              <a:t>30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15736CC-C59C-434E-B782-69D7C164A06B}" type="slidenum">
              <a:rPr lang="en-US" smtClean="0"/>
              <a:pPr eaLnBrk="1" hangingPunct="1"/>
              <a:t>31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C76FA95-FD8B-4481-80C6-529174470AAB}" type="slidenum">
              <a:rPr lang="en-US" smtClean="0"/>
              <a:pPr eaLnBrk="1" hangingPunct="1"/>
              <a:t>32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9572FF9-C2EC-4B82-9832-83F6E7D75FBB}" type="slidenum">
              <a:rPr lang="en-US" smtClean="0"/>
              <a:pPr eaLnBrk="1" hangingPunct="1"/>
              <a:t>5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11BBF9E-142E-44EE-B980-543B13FF7C10}" type="slidenum">
              <a:rPr lang="en-US" smtClean="0"/>
              <a:pPr eaLnBrk="1" hangingPunct="1"/>
              <a:t>33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Figure 25.7 Clock analogy for some key events in Earth’s history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F2D908C-A8E6-4557-9933-EE53806FC89B}" type="slidenum">
              <a:rPr lang="en-US" smtClean="0"/>
              <a:pPr eaLnBrk="1" hangingPunct="1"/>
              <a:t>34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7B106AB-7DC4-4AF1-8B9A-96414E698FED}" type="slidenum">
              <a:rPr lang="en-US" smtClean="0"/>
              <a:pPr eaLnBrk="1" hangingPunct="1"/>
              <a:t>35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72FCEB6-A07D-4C21-A49F-8F344705E9FB}" type="slidenum">
              <a:rPr lang="en-US" smtClean="0"/>
              <a:pPr eaLnBrk="1" hangingPunct="1"/>
              <a:t>36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0D26FDE-5718-453F-8271-D4E4DD8B656B}" type="slidenum">
              <a:rPr lang="en-US" smtClean="0"/>
              <a:pPr eaLnBrk="1" hangingPunct="1"/>
              <a:t>37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197A075-769A-4DED-81F1-E1C9020104FC}" type="slidenum">
              <a:rPr lang="en-US" smtClean="0"/>
              <a:pPr eaLnBrk="1" hangingPunct="1"/>
              <a:t>38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CDBA4F3-607F-4334-BFAB-E5F1FD1751B4}" type="slidenum">
              <a:rPr lang="en-US" smtClean="0"/>
              <a:pPr eaLnBrk="1" hangingPunct="1"/>
              <a:t>39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8DF94AD-F8A6-4EB9-A232-EB2C9A46D846}" type="slidenum">
              <a:rPr lang="en-US" smtClean="0"/>
              <a:pPr eaLnBrk="1" hangingPunct="1"/>
              <a:t>6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C9C380E-22A8-4CAA-B80A-21F55B5DB956}" type="slidenum">
              <a:rPr lang="en-US" smtClean="0"/>
              <a:pPr eaLnBrk="1" hangingPunct="1"/>
              <a:t>7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1FC9007-CFD8-4E06-B3F7-3E765740D0E2}" type="slidenum">
              <a:rPr lang="en-US" smtClean="0"/>
              <a:pPr eaLnBrk="1" hangingPunct="1"/>
              <a:t>8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05BE796-8F8F-4BCF-BF40-13857FA17FBF}" type="slidenum">
              <a:rPr lang="en-US" smtClean="0"/>
              <a:pPr eaLnBrk="1" hangingPunct="1"/>
              <a:t>9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1721D81-DF66-4321-8508-E4CCD8D8DD7D}" type="slidenum">
              <a:rPr lang="en-US" smtClean="0"/>
              <a:pPr eaLnBrk="1" hangingPunct="1"/>
              <a:t>10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Figure 25.5 Radiometric dating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AF6FD72-752F-4EBD-AF71-D1B2D9611AFD}" type="slidenum">
              <a:rPr lang="en-US" smtClean="0"/>
              <a:pPr eaLnBrk="1" hangingPunct="1"/>
              <a:t>18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CBDE9F9-030F-48BD-AC3D-C3672B02756B}" type="slidenum">
              <a:rPr lang="en-US" smtClean="0"/>
              <a:pPr eaLnBrk="1" hangingPunct="1"/>
              <a:t>20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E8C48-4FCF-4E99-B676-966B413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2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3C2C-57A3-405D-B39D-C974EDBC43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0AAE2-997E-476D-9572-0461C5A1A1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7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700">
              <a:latin typeface="Times New Roman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100">
                <a:solidFill>
                  <a:srgbClr val="000000"/>
                </a:solidFill>
                <a:latin typeface="Times New Roman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b="1">
                <a:latin typeface="Arial Narrow" pitchFamily="34" charset="0"/>
              </a:rPr>
              <a:t>PowerPoint</a:t>
            </a:r>
            <a:r>
              <a:rPr lang="en-US" b="1" baseline="30000">
                <a:latin typeface="Arial Narrow" pitchFamily="34" charset="0"/>
              </a:rPr>
              <a:t>®</a:t>
            </a:r>
            <a:r>
              <a:rPr lang="en-US" b="1">
                <a:latin typeface="Arial Narrow" pitchFamily="34" charset="0"/>
              </a:rPr>
              <a:t> Lecture Presentations for</a:t>
            </a:r>
            <a:r>
              <a:rPr lang="en-US">
                <a:solidFill>
                  <a:srgbClr val="006699"/>
                </a:solidFill>
              </a:rPr>
              <a:t> </a:t>
            </a:r>
            <a:r>
              <a:rPr lang="en-US" sz="4800" b="1"/>
              <a:t>Biology</a:t>
            </a:r>
            <a:r>
              <a:rPr lang="en-US" sz="2400" b="1"/>
              <a:t> </a:t>
            </a:r>
          </a:p>
          <a:p>
            <a:pPr algn="ctr"/>
            <a:r>
              <a:rPr lang="en-US" sz="2000" b="1" i="1">
                <a:latin typeface="Times New Roman" pitchFamily="18" charset="0"/>
              </a:rPr>
              <a:t>Eighth Edition</a:t>
            </a:r>
          </a:p>
          <a:p>
            <a:pPr algn="ctr" eaLnBrk="1" hangingPunct="1"/>
            <a:r>
              <a:rPr lang="en-US" sz="2000" b="1">
                <a:latin typeface="Times New Roman" pitchFamily="18" charset="0"/>
              </a:rPr>
              <a:t>Neil Campbell and Jane Reece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Lectures by Chris Romero, updated by Erin Barley with contributions from Joan Sharp</a:t>
            </a:r>
            <a:r>
              <a:rPr lang="en-US" sz="2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964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100">
                <a:solidFill>
                  <a:srgbClr val="990066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64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>
            <a:lvl1pPr marL="0" indent="69850">
              <a:defRPr sz="500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00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33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075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91000" cy="3325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91000" cy="3325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0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0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6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563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90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E515E-B3B2-4424-874C-D7F717076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7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3082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7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6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6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0C5A5-94F4-4B81-8638-F693F0AF7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263C-DF77-4916-AA91-537B024FF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0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C93F6-DE42-49AF-BCD9-481AA54AC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9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E7F13-894D-440F-8D39-778C2205CD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8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646D7-B035-46E7-892A-AE6E97BCE2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0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F68ED-5A65-4ABD-95F9-285705E2AE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5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3742F-0E74-4E58-A8C7-FF814ACC2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E7DD2B3-9985-4D01-A45F-71864AB1F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9200"/>
            <a:ext cx="8534400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/>
      </p:par>
    </p:tnLst>
  </p:timing>
  <p:txStyles>
    <p:titleStyle>
      <a:lvl1pPr marL="63500" indent="63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marL="63500" indent="63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2pPr>
      <a:lvl3pPr marL="63500" indent="63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3pPr>
      <a:lvl4pPr marL="63500" indent="63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4pPr>
      <a:lvl5pPr marL="63500" indent="63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5pPr>
      <a:lvl6pPr marL="520700" indent="63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6pPr>
      <a:lvl7pPr marL="977900" indent="63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7pPr>
      <a:lvl8pPr marL="1435100" indent="63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8pPr>
      <a:lvl9pPr marL="1892300" indent="63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–"/>
        <a:defRPr sz="2800">
          <a:solidFill>
            <a:schemeClr val="tx1"/>
          </a:solidFill>
          <a:latin typeface="+mn-lt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800">
          <a:solidFill>
            <a:schemeClr val="tx1"/>
          </a:solidFill>
          <a:latin typeface="+mn-lt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–"/>
        <a:defRPr sz="2600">
          <a:solidFill>
            <a:schemeClr val="tx1"/>
          </a:solidFill>
          <a:latin typeface="+mn-lt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26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ISMIWB05\science%20media\Media\animations%20and%20videos\origin%20of%20life\miller%20urey%20experiment.av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G:\Media\animations%20and%20videos\origin%20of%20life\deep%20sea%20vents.av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file:///G:\Media\animations%20and%20videos\origin%20of%20life\murchison%20meteorite.av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../../Media/DNAi%20videos/cech_RNA_world.av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\\ISMIWB05\science%20media\Media\animations%20and%20videos\origin%20of%20life\accretion.av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nasa.gov/centers/ames/images/content/278550main_BERNSTEIN_PAH_Award_paper_0923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855200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457200" y="228600"/>
            <a:ext cx="9829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3400" indent="-5334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+mn-lt"/>
              </a:rPr>
              <a:t>History </a:t>
            </a:r>
            <a:r>
              <a:rPr lang="en-US" sz="6000" kern="0" dirty="0">
                <a:solidFill>
                  <a:schemeClr val="bg1"/>
                </a:solidFill>
                <a:latin typeface="+mn-lt"/>
              </a:rPr>
              <a:t>of Life</a:t>
            </a:r>
          </a:p>
          <a:p>
            <a:pPr marL="533400" indent="-533400" algn="ctr">
              <a:lnSpc>
                <a:spcPct val="80000"/>
              </a:lnSpc>
              <a:spcBef>
                <a:spcPct val="20000"/>
              </a:spcBef>
              <a:defRPr/>
            </a:pPr>
            <a:endParaRPr lang="en-US" sz="2800" kern="0" dirty="0">
              <a:solidFill>
                <a:schemeClr val="bg1"/>
              </a:solidFill>
              <a:latin typeface="+mn-lt"/>
            </a:endParaRPr>
          </a:p>
          <a:p>
            <a:pPr marL="533400" indent="-53340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800" kern="0" dirty="0" smtClean="0">
                <a:solidFill>
                  <a:schemeClr val="bg1"/>
                </a:solidFill>
                <a:latin typeface="+mn-lt"/>
              </a:rPr>
              <a:t>By </a:t>
            </a:r>
            <a:r>
              <a:rPr lang="en-US" sz="2800" dirty="0"/>
              <a:t>Andrew E Lyman-</a:t>
            </a:r>
            <a:r>
              <a:rPr lang="en-US" sz="2800" dirty="0" err="1"/>
              <a:t>Buttler</a:t>
            </a:r>
            <a:endParaRPr lang="en-US" sz="2800" kern="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25_05RadiometricDating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66688"/>
            <a:ext cx="8548687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indent="69850"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</a:rPr>
              <a:t>Fig. 25-5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838575" y="5997575"/>
            <a:ext cx="2768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Time (half-lives)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797300" y="2713038"/>
            <a:ext cx="2181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Accumulating</a:t>
            </a:r>
          </a:p>
          <a:p>
            <a:pPr>
              <a:lnSpc>
                <a:spcPct val="80000"/>
              </a:lnSpc>
            </a:pPr>
            <a:r>
              <a:rPr lang="en-US" sz="2400" b="1"/>
              <a:t>  “daughter”</a:t>
            </a:r>
          </a:p>
          <a:p>
            <a:pPr>
              <a:lnSpc>
                <a:spcPct val="90000"/>
              </a:lnSpc>
            </a:pPr>
            <a:r>
              <a:rPr lang="en-US" sz="2400" b="1"/>
              <a:t>     isotope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727200" y="4221163"/>
            <a:ext cx="1981200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Remaining</a:t>
            </a:r>
          </a:p>
          <a:p>
            <a:pPr>
              <a:lnSpc>
                <a:spcPct val="80000"/>
              </a:lnSpc>
            </a:pPr>
            <a:r>
              <a:rPr lang="en-US" sz="2400" b="1"/>
              <a:t>  “parent”</a:t>
            </a:r>
          </a:p>
          <a:p>
            <a:pPr>
              <a:lnSpc>
                <a:spcPct val="90000"/>
              </a:lnSpc>
            </a:pPr>
            <a:r>
              <a:rPr lang="en-US" sz="2400" b="1"/>
              <a:t>   isotope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 rot="-5399249">
            <a:off x="-738981" y="3286919"/>
            <a:ext cx="302101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Fraction of parent       isotope remaining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2778125" y="5614988"/>
            <a:ext cx="322263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1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4371975" y="5610225"/>
            <a:ext cx="322263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2</a:t>
            </a: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6046788" y="5603875"/>
            <a:ext cx="322262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3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7662863" y="5586413"/>
            <a:ext cx="322262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b="1"/>
              <a:t>4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841625" y="3454400"/>
            <a:ext cx="5000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baseline="30000"/>
              <a:t>1</a:t>
            </a:r>
            <a:r>
              <a:rPr lang="en-US" sz="2700" b="1"/>
              <a:t>/</a:t>
            </a:r>
            <a:r>
              <a:rPr lang="en-US" sz="2700" b="1" baseline="-15000"/>
              <a:t>2</a:t>
            </a:r>
            <a:endParaRPr lang="en-US" sz="2700" b="1" baseline="-25000"/>
          </a:p>
          <a:p>
            <a:pPr>
              <a:lnSpc>
                <a:spcPct val="90000"/>
              </a:lnSpc>
            </a:pPr>
            <a:endParaRPr lang="en-US" sz="2700" b="1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460875" y="4259263"/>
            <a:ext cx="5000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baseline="30000"/>
              <a:t>1</a:t>
            </a:r>
            <a:r>
              <a:rPr lang="en-US" sz="2700" b="1"/>
              <a:t>/</a:t>
            </a:r>
            <a:r>
              <a:rPr lang="en-US" sz="2700" b="1" baseline="-15000"/>
              <a:t>4</a:t>
            </a:r>
            <a:endParaRPr lang="en-US" sz="2700" b="1" baseline="-25000"/>
          </a:p>
          <a:p>
            <a:pPr>
              <a:lnSpc>
                <a:spcPct val="90000"/>
              </a:lnSpc>
            </a:pPr>
            <a:endParaRPr lang="en-US" sz="2700" b="1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6132513" y="4635500"/>
            <a:ext cx="5000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baseline="30000"/>
              <a:t>1</a:t>
            </a:r>
            <a:r>
              <a:rPr lang="en-US" sz="2700" b="1"/>
              <a:t>/</a:t>
            </a:r>
            <a:r>
              <a:rPr lang="en-US" sz="2700" b="1" baseline="-15000"/>
              <a:t>8</a:t>
            </a:r>
            <a:endParaRPr lang="en-US" sz="2700" b="1" baseline="-25000"/>
          </a:p>
          <a:p>
            <a:pPr>
              <a:lnSpc>
                <a:spcPct val="90000"/>
              </a:lnSpc>
            </a:pPr>
            <a:endParaRPr lang="en-US" sz="2700" b="1"/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7721600" y="4811713"/>
            <a:ext cx="5000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700" b="1" baseline="30000"/>
              <a:t>1</a:t>
            </a:r>
            <a:r>
              <a:rPr lang="en-US" sz="2700" b="1"/>
              <a:t>/</a:t>
            </a:r>
            <a:r>
              <a:rPr lang="en-US" sz="2700" b="1" baseline="-15000"/>
              <a:t>16</a:t>
            </a:r>
            <a:endParaRPr lang="en-US" sz="2700" b="1" baseline="-25000"/>
          </a:p>
          <a:p>
            <a:pPr>
              <a:lnSpc>
                <a:spcPct val="90000"/>
              </a:lnSpc>
            </a:pPr>
            <a:endParaRPr lang="en-US" sz="2700" b="1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3421063" y="2882900"/>
            <a:ext cx="3349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3111500" y="5048250"/>
            <a:ext cx="317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oin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28600"/>
            <a:ext cx="8732837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oin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28600"/>
            <a:ext cx="87439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oin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33363"/>
            <a:ext cx="8732837" cy="638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oin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9713"/>
            <a:ext cx="8743950" cy="638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in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28600"/>
            <a:ext cx="8732837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oin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28600"/>
            <a:ext cx="8732837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in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28600"/>
            <a:ext cx="87439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ms125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791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3962400"/>
            <a:ext cx="22796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8534400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origin of life</a:t>
            </a: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5791200" y="5334000"/>
            <a:ext cx="3048000" cy="1295400"/>
          </a:xfrm>
          <a:prstGeom prst="wedgeEllipseCallout">
            <a:avLst>
              <a:gd name="adj1" fmla="val -58750"/>
              <a:gd name="adj2" fmla="val -6568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25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788" y="762000"/>
            <a:ext cx="8939212" cy="5481638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smtClean="0"/>
              <a:t>Four steps were needed to make the first cell:</a:t>
            </a:r>
          </a:p>
          <a:p>
            <a:pPr marL="998538" lvl="1" indent="-533400" eaLnBrk="1" hangingPunct="1">
              <a:buFont typeface="Times New Roman" pitchFamily="18" charset="0"/>
              <a:buNone/>
            </a:pPr>
            <a:r>
              <a:rPr lang="en-US" sz="2400" smtClean="0"/>
              <a:t>1. The first </a:t>
            </a:r>
            <a:r>
              <a:rPr lang="en-US" sz="2400" b="1" u="sng" smtClean="0"/>
              <a:t>o</a:t>
            </a:r>
            <a:r>
              <a:rPr lang="en-US" sz="2400" b="1" smtClean="0"/>
              <a:t>rganic</a:t>
            </a:r>
            <a:r>
              <a:rPr lang="en-US" sz="2400" smtClean="0"/>
              <a:t> (carbon) compounds</a:t>
            </a:r>
          </a:p>
          <a:p>
            <a:pPr marL="998538" lvl="1" indent="-533400" eaLnBrk="1" hangingPunct="1">
              <a:buFont typeface="Times New Roman" pitchFamily="18" charset="0"/>
              <a:buNone/>
            </a:pPr>
            <a:r>
              <a:rPr lang="en-US" sz="2400" smtClean="0"/>
              <a:t>2. Joining of these small molecules into </a:t>
            </a:r>
            <a:r>
              <a:rPr lang="en-US" sz="2400" b="1" u="sng" smtClean="0"/>
              <a:t>m</a:t>
            </a:r>
            <a:r>
              <a:rPr lang="en-US" sz="2400" b="1" smtClean="0"/>
              <a:t>acromolecules</a:t>
            </a:r>
          </a:p>
          <a:p>
            <a:pPr marL="998538" lvl="1" indent="-533400" eaLnBrk="1" hangingPunct="1">
              <a:buFont typeface="Times New Roman" pitchFamily="18" charset="0"/>
              <a:buNone/>
            </a:pPr>
            <a:r>
              <a:rPr lang="en-US" sz="2400" smtClean="0"/>
              <a:t>3. Packaging of molecules into </a:t>
            </a:r>
            <a:r>
              <a:rPr lang="en-US" sz="2400" b="1" u="sng" smtClean="0"/>
              <a:t>m</a:t>
            </a:r>
            <a:r>
              <a:rPr lang="en-US" sz="2400" b="1" smtClean="0"/>
              <a:t>embrane</a:t>
            </a:r>
            <a:r>
              <a:rPr lang="en-US" sz="2400" smtClean="0"/>
              <a:t>-bound structures</a:t>
            </a:r>
          </a:p>
          <a:p>
            <a:pPr marL="998538" lvl="1" indent="-533400" eaLnBrk="1" hangingPunct="1">
              <a:buFont typeface="Times New Roman" pitchFamily="18" charset="0"/>
              <a:buNone/>
            </a:pPr>
            <a:r>
              <a:rPr lang="en-US" sz="2400" smtClean="0"/>
              <a:t>4. Origin of heredity (</a:t>
            </a:r>
            <a:r>
              <a:rPr lang="en-US" sz="2400" b="1" u="sng" smtClean="0"/>
              <a:t>g</a:t>
            </a:r>
            <a:r>
              <a:rPr lang="en-US" sz="2400" b="1" smtClean="0"/>
              <a:t>enetic</a:t>
            </a:r>
            <a:r>
              <a:rPr lang="en-US" sz="2400" smtClean="0"/>
              <a:t> material)</a:t>
            </a:r>
          </a:p>
          <a:p>
            <a:pPr marL="533400" indent="-533400" eaLnBrk="1" hangingPunct="1">
              <a:buFontTx/>
              <a:buNone/>
            </a:pPr>
            <a:r>
              <a:rPr lang="en-US" sz="2000" i="1" smtClean="0"/>
              <a:t>This soon led to the first text message:</a:t>
            </a:r>
          </a:p>
          <a:p>
            <a:pPr marL="533400" indent="-533400" eaLnBrk="1" hangingPunct="1">
              <a:buFontTx/>
              <a:buNone/>
            </a:pPr>
            <a:endParaRPr lang="en-US" sz="2000" smtClean="0"/>
          </a:p>
          <a:p>
            <a:pPr marL="533400" indent="-533400" eaLnBrk="1" hangingPunct="1">
              <a:buFontTx/>
              <a:buNone/>
            </a:pP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						    </a:t>
            </a:r>
            <a:r>
              <a:rPr lang="en-US" smtClean="0"/>
              <a:t>OMMG it’s alive!</a:t>
            </a:r>
          </a:p>
        </p:txBody>
      </p:sp>
      <p:sp>
        <p:nvSpPr>
          <p:cNvPr id="2" name="Right Arrow 1"/>
          <p:cNvSpPr/>
          <p:nvPr/>
        </p:nvSpPr>
        <p:spPr>
          <a:xfrm rot="8452947">
            <a:off x="5584825" y="4392613"/>
            <a:ext cx="76200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370638" y="3733800"/>
            <a:ext cx="24685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Look, it’s the first CELL</a:t>
            </a:r>
            <a:r>
              <a:rPr lang="en-US" sz="2800" dirty="0" smtClean="0"/>
              <a:t>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0" y="-1524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000">
                <a:solidFill>
                  <a:schemeClr val="bg1"/>
                </a:solidFill>
              </a:rPr>
              <a:t>Welcome to Earth…4 billion years ago</a:t>
            </a:r>
          </a:p>
        </p:txBody>
      </p:sp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0" y="3717925"/>
            <a:ext cx="92202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sterile 		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hot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volcanic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</a:rPr>
              <a:t>When you think about it…these things could be sources of energy.</a:t>
            </a:r>
          </a:p>
        </p:txBody>
      </p:sp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4572000" y="3733800"/>
            <a:ext cx="45720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UV radiation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meteorites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4000">
                <a:solidFill>
                  <a:schemeClr val="bg1"/>
                </a:solidFill>
              </a:rPr>
              <a:t>storms &amp; lightning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Points: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762000"/>
            <a:ext cx="8534400" cy="5856288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Outline</a:t>
            </a:r>
            <a:r>
              <a:rPr lang="en-US" sz="2200" smtClean="0">
                <a:latin typeface="NimbusRomNo9L-Regu" charset="0"/>
              </a:rPr>
              <a:t> the modern scientific understanding of the formation of Earth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Summarize</a:t>
            </a:r>
            <a:r>
              <a:rPr lang="en-US" sz="2200" smtClean="0">
                <a:latin typeface="NimbusRomNo9L-Regu" charset="0"/>
              </a:rPr>
              <a:t> the concept of half-life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Describe</a:t>
            </a:r>
            <a:r>
              <a:rPr lang="en-US" sz="2200" smtClean="0">
                <a:latin typeface="NimbusRomNo9L-Regu" charset="0"/>
              </a:rPr>
              <a:t> the production of organic compounds in the Miller-Urey apparatus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Summarize</a:t>
            </a:r>
            <a:r>
              <a:rPr lang="en-US" sz="2200" smtClean="0">
                <a:latin typeface="NimbusRomNo9L-Regu" charset="0"/>
              </a:rPr>
              <a:t> the possible importance of cell-like structures produced in the laboratory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Explain</a:t>
            </a:r>
            <a:r>
              <a:rPr lang="en-US" sz="2200" smtClean="0">
                <a:latin typeface="NimbusRomNo9L-Regu" charset="0"/>
              </a:rPr>
              <a:t> the importance of the chemistry of RNA in relation to the origin of life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List</a:t>
            </a:r>
            <a:r>
              <a:rPr lang="en-US" sz="2200" smtClean="0">
                <a:latin typeface="NimbusRomNo9L-Regu" charset="0"/>
              </a:rPr>
              <a:t> three inferred characteristics that describe the first forms of cellular life on Earth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Compare</a:t>
            </a:r>
            <a:r>
              <a:rPr lang="en-US" sz="2200" smtClean="0">
                <a:latin typeface="NimbusRomNo9L-Regu" charset="0"/>
              </a:rPr>
              <a:t> the two types of autotrophy used by early cells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Relate</a:t>
            </a:r>
            <a:r>
              <a:rPr lang="en-US" sz="2200" smtClean="0">
                <a:latin typeface="NimbusRomNo9L-Regu" charset="0"/>
              </a:rPr>
              <a:t> the development of photosynthesis to the development of aerobic respiration in early cells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Explain</a:t>
            </a:r>
            <a:r>
              <a:rPr lang="en-US" sz="2200" smtClean="0">
                <a:latin typeface="NimbusRomNo9L-Regu" charset="0"/>
              </a:rPr>
              <a:t> the theory of endosymbiosis</a:t>
            </a: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8534400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first </a:t>
            </a:r>
            <a:r>
              <a:rPr lang="en-US" u="sng" smtClean="0"/>
              <a:t>o</a:t>
            </a:r>
            <a:r>
              <a:rPr lang="en-US" smtClean="0"/>
              <a:t>rganic compounds: 3 hypotheses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457200" y="838200"/>
            <a:ext cx="8686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sz="2800"/>
              <a:t> Gases in early Earth’s atmosphere reacted to form simple organic compounds (Oparin/Miller/Urey)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sz="2800"/>
              <a:t> They were made in deep sea vents (Wächtershäuser)</a:t>
            </a:r>
            <a:endParaRPr lang="en-US" sz="280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lang="en-US" sz="2800"/>
              <a:t> They came…</a:t>
            </a:r>
            <a:r>
              <a:rPr lang="en-US" sz="2800" i="1"/>
              <a:t>from outer space!!!</a:t>
            </a:r>
            <a:r>
              <a:rPr lang="en-US" sz="2800"/>
              <a:t> (panspermia)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endParaRPr lang="en-US" sz="2800"/>
          </a:p>
        </p:txBody>
      </p:sp>
      <p:pic>
        <p:nvPicPr>
          <p:cNvPr id="2458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62400"/>
            <a:ext cx="20002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4" descr="25_02HydrothermalVent-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3962400"/>
            <a:ext cx="274796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3352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11"/>
          <p:cNvSpPr>
            <a:spLocks noChangeArrowheads="1"/>
          </p:cNvSpPr>
          <p:nvPr/>
        </p:nvSpPr>
        <p:spPr bwMode="auto">
          <a:xfrm>
            <a:off x="457200" y="1066800"/>
            <a:ext cx="1981200" cy="1066800"/>
          </a:xfrm>
          <a:prstGeom prst="irregularSeal2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8893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Oparin-Haldane hypothesis</a:t>
            </a: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04788" y="762000"/>
            <a:ext cx="8534400" cy="3546475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Early atmosphere came from volcanoes</a:t>
            </a:r>
          </a:p>
          <a:p>
            <a:pPr marL="533400" indent="-533400" eaLnBrk="1" hangingPunct="1"/>
            <a:r>
              <a:rPr lang="en-US" sz="2400" b="1" smtClean="0"/>
              <a:t>WHAM!</a:t>
            </a:r>
          </a:p>
          <a:p>
            <a:pPr marL="998538" lvl="1" indent="-533400" eaLnBrk="1" hangingPunct="1"/>
            <a:r>
              <a:rPr lang="en-US" sz="2400" smtClean="0"/>
              <a:t>Water</a:t>
            </a:r>
          </a:p>
          <a:p>
            <a:pPr marL="998538" lvl="1" indent="-533400" eaLnBrk="1" hangingPunct="1"/>
            <a:r>
              <a:rPr lang="en-US" sz="2400" smtClean="0"/>
              <a:t>Hydrogen</a:t>
            </a:r>
          </a:p>
          <a:p>
            <a:pPr marL="998538" lvl="1" indent="-533400" eaLnBrk="1" hangingPunct="1"/>
            <a:r>
              <a:rPr lang="en-US" sz="2400" smtClean="0"/>
              <a:t>Ammonia</a:t>
            </a:r>
          </a:p>
          <a:p>
            <a:pPr marL="998538" lvl="1" indent="-533400" eaLnBrk="1" hangingPunct="1"/>
            <a:r>
              <a:rPr lang="en-US" sz="2400" smtClean="0"/>
              <a:t>Methane</a:t>
            </a:r>
          </a:p>
        </p:txBody>
      </p:sp>
      <p:pic>
        <p:nvPicPr>
          <p:cNvPr id="2560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1635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25" y="4267200"/>
            <a:ext cx="1781175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 Box 14"/>
          <p:cNvSpPr txBox="1">
            <a:spLocks noChangeArrowheads="1"/>
          </p:cNvSpPr>
          <p:nvPr/>
        </p:nvSpPr>
        <p:spPr bwMode="auto">
          <a:xfrm>
            <a:off x="2362200" y="4191000"/>
            <a:ext cx="46482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</a:pPr>
            <a:r>
              <a:rPr lang="en-US" sz="2400"/>
              <a:t>Aleksandr Oparin and J. B. S. Haldane suggested in the 1920s that these small molecules could have formed more complex molecules under early Earth conditions.</a:t>
            </a:r>
          </a:p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pic>
        <p:nvPicPr>
          <p:cNvPr id="2560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57300"/>
            <a:ext cx="3962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Text Box 17"/>
          <p:cNvSpPr txBox="1">
            <a:spLocks noChangeArrowheads="1"/>
          </p:cNvSpPr>
          <p:nvPr/>
        </p:nvSpPr>
        <p:spPr bwMode="auto">
          <a:xfrm>
            <a:off x="6934200" y="2143125"/>
            <a:ext cx="22098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</a:pPr>
            <a:r>
              <a:rPr lang="en-US" sz="3200">
                <a:solidFill>
                  <a:srgbClr val="0033CC"/>
                </a:solidFill>
              </a:rPr>
              <a:t>NO OXYGEN!</a:t>
            </a:r>
          </a:p>
          <a:p>
            <a:pPr eaLnBrk="1" hangingPunct="1">
              <a:spcBef>
                <a:spcPct val="50000"/>
              </a:spcBef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0455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Oparin-Haldane hypothesis</a:t>
            </a:r>
          </a:p>
        </p:txBody>
      </p:sp>
      <p:sp>
        <p:nvSpPr>
          <p:cNvPr id="26627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2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334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12"/>
          <p:cNvSpPr txBox="1">
            <a:spLocks noChangeArrowheads="1"/>
          </p:cNvSpPr>
          <p:nvPr/>
        </p:nvSpPr>
        <p:spPr bwMode="auto">
          <a:xfrm>
            <a:off x="457200" y="838200"/>
            <a:ext cx="84582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Remember, to go from small molecules to large ones, you need to </a:t>
            </a:r>
            <a:r>
              <a:rPr lang="en-US" sz="2800" i="1"/>
              <a:t>make bonds</a:t>
            </a:r>
            <a:r>
              <a:rPr lang="en-US" sz="2800"/>
              <a:t>…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/>
              <a:t>which means you must PUT IN ENERGY somehow!</a:t>
            </a:r>
          </a:p>
        </p:txBody>
      </p:sp>
      <p:sp>
        <p:nvSpPr>
          <p:cNvPr id="26630" name="Text Box 13"/>
          <p:cNvSpPr txBox="1">
            <a:spLocks noChangeArrowheads="1"/>
          </p:cNvSpPr>
          <p:nvPr/>
        </p:nvSpPr>
        <p:spPr bwMode="auto">
          <a:xfrm>
            <a:off x="2209800" y="55626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small       small          BIG</a:t>
            </a:r>
          </a:p>
        </p:txBody>
      </p:sp>
      <p:sp>
        <p:nvSpPr>
          <p:cNvPr id="26631" name="Line 14"/>
          <p:cNvSpPr>
            <a:spLocks noChangeShapeType="1"/>
          </p:cNvSpPr>
          <p:nvPr/>
        </p:nvSpPr>
        <p:spPr bwMode="auto">
          <a:xfrm flipV="1">
            <a:off x="2667000" y="5029200"/>
            <a:ext cx="22860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15"/>
          <p:cNvSpPr>
            <a:spLocks noChangeShapeType="1"/>
          </p:cNvSpPr>
          <p:nvPr/>
        </p:nvSpPr>
        <p:spPr bwMode="auto">
          <a:xfrm flipV="1">
            <a:off x="3962400" y="5105400"/>
            <a:ext cx="30480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Line 16"/>
          <p:cNvSpPr>
            <a:spLocks noChangeShapeType="1"/>
          </p:cNvSpPr>
          <p:nvPr/>
        </p:nvSpPr>
        <p:spPr bwMode="auto">
          <a:xfrm flipV="1">
            <a:off x="5410200" y="4953000"/>
            <a:ext cx="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4" name="Text Box 19"/>
          <p:cNvSpPr txBox="1">
            <a:spLocks noChangeArrowheads="1"/>
          </p:cNvSpPr>
          <p:nvPr/>
        </p:nvSpPr>
        <p:spPr bwMode="auto">
          <a:xfrm>
            <a:off x="762000" y="60960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i="1">
                <a:solidFill>
                  <a:srgbClr val="0033CC"/>
                </a:solidFill>
              </a:rPr>
              <a:t>(photosynthesis is one example of this)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6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2443163"/>
              <a:ext cx="231775" cy="660400"/>
            </p14:xfrm>
          </p:contentPart>
        </mc:Choice>
        <mc:Fallback xmlns="">
          <p:pic>
            <p:nvPicPr>
              <p:cNvPr id="1026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6440" y="2425519"/>
                <a:ext cx="267045" cy="695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7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2588" y="1860550"/>
              <a:ext cx="2897187" cy="600075"/>
            </p14:xfrm>
          </p:contentPart>
        </mc:Choice>
        <mc:Fallback xmlns="">
          <p:pic>
            <p:nvPicPr>
              <p:cNvPr id="1027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4949" y="1842911"/>
                <a:ext cx="2932466" cy="6353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4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5181600" y="228600"/>
            <a:ext cx="39624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The </a:t>
            </a:r>
            <a:r>
              <a:rPr lang="en-US" sz="3200">
                <a:hlinkClick r:id="rId3" action="ppaction://hlinkfile"/>
              </a:rPr>
              <a:t>Miller-Urey experiment </a:t>
            </a:r>
            <a:r>
              <a:rPr lang="en-US" sz="3200"/>
              <a:t>(1953) tested the Oparin-Haldane hypothesis.</a:t>
            </a:r>
          </a:p>
          <a:p>
            <a:pPr eaLnBrk="1" hangingPunct="1">
              <a:spcBef>
                <a:spcPct val="50000"/>
              </a:spcBef>
            </a:pPr>
            <a:endParaRPr lang="en-US" sz="3200"/>
          </a:p>
        </p:txBody>
      </p:sp>
      <p:pic>
        <p:nvPicPr>
          <p:cNvPr id="276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152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76200"/>
            <a:ext cx="626586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0" y="5334000"/>
            <a:ext cx="4267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Start: small, simple molecules</a:t>
            </a:r>
          </a:p>
        </p:txBody>
      </p:sp>
      <p:sp>
        <p:nvSpPr>
          <p:cNvPr id="28676" name="Line 6"/>
          <p:cNvSpPr>
            <a:spLocks noChangeShapeType="1"/>
          </p:cNvSpPr>
          <p:nvPr/>
        </p:nvSpPr>
        <p:spPr bwMode="auto">
          <a:xfrm flipV="1">
            <a:off x="1905000" y="4495800"/>
            <a:ext cx="76200" cy="838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7315200" y="3608388"/>
            <a:ext cx="1828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End: big, complex molecules</a:t>
            </a:r>
          </a:p>
        </p:txBody>
      </p:sp>
      <p:sp>
        <p:nvSpPr>
          <p:cNvPr id="28678" name="Line 8"/>
          <p:cNvSpPr>
            <a:spLocks noChangeShapeType="1"/>
          </p:cNvSpPr>
          <p:nvPr/>
        </p:nvSpPr>
        <p:spPr bwMode="auto">
          <a:xfrm flipH="1" flipV="1">
            <a:off x="7696200" y="3124200"/>
            <a:ext cx="228600" cy="533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9"/>
          <p:cNvSpPr>
            <a:spLocks noChangeShapeType="1"/>
          </p:cNvSpPr>
          <p:nvPr/>
        </p:nvSpPr>
        <p:spPr bwMode="auto">
          <a:xfrm flipH="1">
            <a:off x="7543800" y="4953000"/>
            <a:ext cx="533400" cy="457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Text Box 10"/>
          <p:cNvSpPr txBox="1">
            <a:spLocks noChangeArrowheads="1"/>
          </p:cNvSpPr>
          <p:nvPr/>
        </p:nvSpPr>
        <p:spPr bwMode="auto">
          <a:xfrm>
            <a:off x="0" y="7620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u="sng"/>
              <a:t>Results: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04788" y="762000"/>
            <a:ext cx="8534400" cy="209550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mtClean="0"/>
              <a:t>Many scientists are not convinced that the early atmosphere was like the Miller-Urey experiment</a:t>
            </a:r>
          </a:p>
          <a:p>
            <a:pPr marL="533400" indent="-533400" eaLnBrk="1" hangingPunct="1"/>
            <a:r>
              <a:rPr lang="en-US" smtClean="0"/>
              <a:t>Still important—showed that simple gases can make organic compounds on their 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Deep sea vents?</a:t>
            </a:r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04788" y="762000"/>
            <a:ext cx="4214812" cy="5373688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Many deep sea hydrothermal vents (underwater hot springs) have chemistry similar to WHAM</a:t>
            </a:r>
          </a:p>
          <a:p>
            <a:pPr marL="533400" indent="-533400" eaLnBrk="1" hangingPunct="1"/>
            <a:r>
              <a:rPr lang="en-US" sz="2400" smtClean="0"/>
              <a:t>Günter Wächtershäuser proposed in 1988 that </a:t>
            </a:r>
            <a:r>
              <a:rPr lang="en-US" sz="2400" smtClean="0">
                <a:hlinkClick r:id="rId3" action="ppaction://hlinkfile"/>
              </a:rPr>
              <a:t>organic compounds could be made there</a:t>
            </a:r>
            <a:endParaRPr lang="en-US" sz="2400" smtClean="0"/>
          </a:p>
          <a:p>
            <a:pPr marL="533400" indent="-533400" eaLnBrk="1" hangingPunct="1"/>
            <a:r>
              <a:rPr lang="en-US" sz="2400" smtClean="0"/>
              <a:t>                      This one 	</a:t>
            </a:r>
            <a:r>
              <a:rPr lang="en-US" sz="2400" smtClean="0">
                <a:sym typeface="Wingdings" pitchFamily="2" charset="2"/>
              </a:rPr>
              <a:t>              called the “Lost City” is of particular interest to scientists</a:t>
            </a:r>
            <a:endParaRPr lang="en-US" sz="240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14400"/>
            <a:ext cx="4214813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From outer space?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2782888"/>
          </a:xfrm>
          <a:noFill/>
        </p:spPr>
        <p:txBody>
          <a:bodyPr/>
          <a:lstStyle/>
          <a:p>
            <a:pPr marL="533400" indent="-533400" eaLnBrk="1" hangingPunct="1"/>
            <a:r>
              <a:rPr lang="en-US" smtClean="0"/>
              <a:t>Organic compounds </a:t>
            </a:r>
            <a:r>
              <a:rPr lang="en-US" smtClean="0">
                <a:hlinkClick r:id="rId3" action="ppaction://hlinkfile"/>
              </a:rPr>
              <a:t>came to Earth</a:t>
            </a:r>
            <a:r>
              <a:rPr lang="en-US" smtClean="0"/>
              <a:t> on a meteorite</a:t>
            </a:r>
          </a:p>
          <a:p>
            <a:pPr marL="533400" indent="-533400" eaLnBrk="1" hangingPunct="1"/>
            <a:r>
              <a:rPr lang="en-US" smtClean="0"/>
              <a:t>This hypothesis has less support than the first two</a:t>
            </a:r>
          </a:p>
          <a:p>
            <a:pPr marL="533400" indent="-533400" eaLnBrk="1" hangingPunct="1"/>
            <a:r>
              <a:rPr lang="en-US" smtClean="0"/>
              <a:t>It is possible, though…in 1970 a meteorite containing amino acids and nitrogenous bases landed in Murchison, Australia 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81400"/>
            <a:ext cx="27749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9" descr="http://www.sandia.gov/geobio/randy_files/image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516313"/>
            <a:ext cx="4391025" cy="33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u="sng" smtClean="0"/>
              <a:t>M</a:t>
            </a:r>
            <a:r>
              <a:rPr lang="en-US" smtClean="0"/>
              <a:t>acromolecules and </a:t>
            </a:r>
            <a:r>
              <a:rPr lang="en-US" u="sng" smtClean="0"/>
              <a:t>M</a:t>
            </a:r>
            <a:r>
              <a:rPr lang="en-US" smtClean="0"/>
              <a:t>embranes</a:t>
            </a:r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2898775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Macromolecules are polymers of simpler molecules</a:t>
            </a:r>
          </a:p>
          <a:p>
            <a:pPr marL="533400" indent="-533400" eaLnBrk="1" hangingPunct="1"/>
            <a:r>
              <a:rPr lang="en-US" sz="2400" smtClean="0"/>
              <a:t>Clay mineral hypothesis:</a:t>
            </a:r>
          </a:p>
          <a:p>
            <a:pPr marL="998538" lvl="1" indent="-533400" eaLnBrk="1" hangingPunct="1"/>
            <a:r>
              <a:rPr lang="en-US" sz="2400" smtClean="0"/>
              <a:t>Molecules bind to surface of clay minerals</a:t>
            </a:r>
          </a:p>
          <a:p>
            <a:pPr marL="998538" lvl="1" indent="-533400" eaLnBrk="1" hangingPunct="1"/>
            <a:r>
              <a:rPr lang="en-US" sz="2400" smtClean="0"/>
              <a:t>Water evaporates, concentrating organic molecules</a:t>
            </a:r>
          </a:p>
          <a:p>
            <a:pPr marL="998538" lvl="1" indent="-533400" eaLnBrk="1" hangingPunct="1"/>
            <a:r>
              <a:rPr lang="en-US" sz="2400" smtClean="0"/>
              <a:t>High concentration forces molecules </a:t>
            </a:r>
            <a:r>
              <a:rPr lang="en-US" sz="2400" smtClean="0">
                <a:sym typeface="Wingdings" pitchFamily="2" charset="2"/>
              </a:rPr>
              <a:t> </a:t>
            </a:r>
            <a:r>
              <a:rPr lang="en-US" sz="2400" smtClean="0"/>
              <a:t>polymers</a:t>
            </a:r>
          </a:p>
        </p:txBody>
      </p:sp>
      <p:pic>
        <p:nvPicPr>
          <p:cNvPr id="32774" name="Picture 7" descr="http://originoflife.net/information/graphics/kaolin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90925"/>
            <a:ext cx="3659188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1" descr="25_03aLabProtobiontsLipo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24200"/>
            <a:ext cx="3786188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u="sng" smtClean="0"/>
              <a:t>M</a:t>
            </a:r>
            <a:r>
              <a:rPr lang="en-US" smtClean="0"/>
              <a:t>acromolecules and </a:t>
            </a:r>
            <a:r>
              <a:rPr lang="en-US" u="sng" smtClean="0"/>
              <a:t>M</a:t>
            </a:r>
            <a:r>
              <a:rPr lang="en-US" smtClean="0"/>
              <a:t>embranes</a:t>
            </a:r>
          </a:p>
        </p:txBody>
      </p:sp>
      <p:sp>
        <p:nvSpPr>
          <p:cNvPr id="33796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339725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b="1" smtClean="0"/>
              <a:t>Microspheres</a:t>
            </a:r>
            <a:r>
              <a:rPr lang="en-US" sz="2400" smtClean="0"/>
              <a:t> and </a:t>
            </a:r>
            <a:r>
              <a:rPr lang="en-US" sz="2400" b="1" smtClean="0"/>
              <a:t>coacervates</a:t>
            </a:r>
            <a:r>
              <a:rPr lang="en-US" sz="2400" smtClean="0"/>
              <a:t>: basic membrane-bound chemical systems</a:t>
            </a:r>
          </a:p>
          <a:p>
            <a:pPr marL="533400" indent="-533400" eaLnBrk="1" hangingPunct="1"/>
            <a:r>
              <a:rPr lang="en-US" sz="2400" smtClean="0"/>
              <a:t>Simple reproduction and metabolism; membrane provides stable internal environment</a:t>
            </a:r>
          </a:p>
          <a:p>
            <a:pPr marL="533400" indent="-533400" eaLnBrk="1" hangingPunct="1"/>
            <a:r>
              <a:rPr lang="en-US" sz="2400" smtClean="0"/>
              <a:t>Experiments show these could have formed spontaneously from simpler organic compounds</a:t>
            </a:r>
          </a:p>
          <a:p>
            <a:pPr marL="533400" indent="-533400" eaLnBrk="1" hangingPunct="1"/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5400"/>
              <a:t>The Big Question:</a:t>
            </a:r>
          </a:p>
        </p:txBody>
      </p:sp>
      <p:sp>
        <p:nvSpPr>
          <p:cNvPr id="6147" name="AutoShape 7"/>
          <p:cNvSpPr>
            <a:spLocks noChangeArrowheads="1"/>
          </p:cNvSpPr>
          <p:nvPr/>
        </p:nvSpPr>
        <p:spPr bwMode="auto">
          <a:xfrm>
            <a:off x="533400" y="990600"/>
            <a:ext cx="8305800" cy="3200400"/>
          </a:xfrm>
          <a:prstGeom prst="cloudCallout">
            <a:avLst>
              <a:gd name="adj1" fmla="val -17028"/>
              <a:gd name="adj2" fmla="val 928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1066800" y="1676400"/>
            <a:ext cx="7010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/>
              <a:t>Cell theory: all cells come from cells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3200"/>
              <a:t>…so where did the first cell </a:t>
            </a:r>
            <a:br>
              <a:rPr lang="en-US" sz="3200"/>
            </a:br>
            <a:r>
              <a:rPr lang="en-US" sz="3200"/>
              <a:t>come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7488" y="1174750"/>
            <a:ext cx="8534400" cy="923330"/>
          </a:xfrm>
        </p:spPr>
        <p:txBody>
          <a:bodyPr/>
          <a:lstStyle/>
          <a:p>
            <a:pPr marL="533400" indent="-533400" algn="ctr" eaLnBrk="1" hangingPunct="1">
              <a:buFontTx/>
              <a:buNone/>
            </a:pPr>
            <a:r>
              <a:rPr lang="en-US" sz="5400" dirty="0" smtClean="0"/>
              <a:t>The </a:t>
            </a:r>
            <a:r>
              <a:rPr lang="en-US" sz="5400" dirty="0" smtClean="0"/>
              <a:t>First </a:t>
            </a:r>
            <a:r>
              <a:rPr lang="en-US" sz="5400" dirty="0" smtClean="0"/>
              <a:t>Life-Forms</a:t>
            </a:r>
            <a:endParaRPr lang="en-US" sz="5400" dirty="0" smtClean="0"/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304800" y="6553200"/>
            <a:ext cx="8534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u="sng" smtClean="0"/>
              <a:t>G</a:t>
            </a:r>
            <a:r>
              <a:rPr lang="en-US" smtClean="0"/>
              <a:t>enetics: the “RNA World” hypothesis</a:t>
            </a:r>
          </a:p>
        </p:txBody>
      </p:sp>
      <p:sp>
        <p:nvSpPr>
          <p:cNvPr id="35843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7543800" cy="4949825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dirty="0" smtClean="0"/>
              <a:t>RNA carried out the basic functions of pre-living      systems (this is widely accepted by scientists)</a:t>
            </a:r>
          </a:p>
          <a:p>
            <a:pPr marL="533400" indent="-533400" eaLnBrk="1" hangingPunct="1"/>
            <a:r>
              <a:rPr lang="en-US" sz="2400" dirty="0" smtClean="0"/>
              <a:t>Evidence: </a:t>
            </a:r>
          </a:p>
          <a:p>
            <a:pPr marL="998538" lvl="1" indent="-533400" eaLnBrk="1" hangingPunct="1">
              <a:lnSpc>
                <a:spcPct val="75000"/>
              </a:lnSpc>
            </a:pPr>
            <a:r>
              <a:rPr lang="en-US" sz="2400" dirty="0" smtClean="0"/>
              <a:t>RNA can store genetic information in bases</a:t>
            </a:r>
          </a:p>
          <a:p>
            <a:pPr marL="998538" lvl="1" indent="-533400" eaLnBrk="1" hangingPunct="1">
              <a:lnSpc>
                <a:spcPct val="75000"/>
              </a:lnSpc>
            </a:pPr>
            <a:r>
              <a:rPr lang="en-US" sz="2400" b="1" dirty="0" smtClean="0"/>
              <a:t>Ribozymes</a:t>
            </a:r>
            <a:r>
              <a:rPr lang="en-US" sz="2400" dirty="0" smtClean="0"/>
              <a:t> (RNA enzymes) can catalyze some biochemical reactions (discovered by </a:t>
            </a:r>
            <a:r>
              <a:rPr lang="en-US" sz="2400" dirty="0" smtClean="0">
                <a:hlinkClick r:id="rId3" action="ppaction://hlinkfile"/>
              </a:rPr>
              <a:t>Tom </a:t>
            </a:r>
            <a:r>
              <a:rPr lang="en-US" sz="2400" dirty="0" err="1" smtClean="0">
                <a:hlinkClick r:id="rId3" action="ppaction://hlinkfile"/>
              </a:rPr>
              <a:t>Cech</a:t>
            </a:r>
            <a:r>
              <a:rPr lang="en-US" sz="2400" dirty="0" smtClean="0"/>
              <a:t>)</a:t>
            </a:r>
          </a:p>
          <a:p>
            <a:pPr marL="998538" lvl="1" indent="-533400" eaLnBrk="1" hangingPunct="1">
              <a:lnSpc>
                <a:spcPct val="75000"/>
              </a:lnSpc>
            </a:pPr>
            <a:r>
              <a:rPr lang="en-US" sz="2400" dirty="0" smtClean="0"/>
              <a:t>RNA can (under certain conditions) make copies of itself, or of other RNA molecules</a:t>
            </a:r>
          </a:p>
          <a:p>
            <a:pPr marL="998538" lvl="1" indent="-533400" eaLnBrk="1" hangingPunct="1">
              <a:lnSpc>
                <a:spcPct val="75000"/>
              </a:lnSpc>
            </a:pPr>
            <a:r>
              <a:rPr lang="en-US" sz="2400" dirty="0" smtClean="0"/>
              <a:t>Ribosomes are made of RNA</a:t>
            </a:r>
          </a:p>
          <a:p>
            <a:pPr marL="533400" indent="-533400" eaLnBrk="1" hangingPunct="1"/>
            <a:r>
              <a:rPr lang="en-US" sz="2400" i="1" dirty="0" smtClean="0"/>
              <a:t>Sustained</a:t>
            </a:r>
            <a:r>
              <a:rPr lang="en-US" sz="2400" dirty="0" smtClean="0"/>
              <a:t> abiotic RNA synthesis not shown…yet</a:t>
            </a:r>
          </a:p>
        </p:txBody>
      </p:sp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0"/>
            <a:ext cx="1314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u="sng" smtClean="0"/>
              <a:t>G</a:t>
            </a:r>
            <a:r>
              <a:rPr lang="en-US" smtClean="0"/>
              <a:t>enetics: the “RNA World” hypothesis</a:t>
            </a:r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7543800" cy="180975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RNA can do all this because it is single-stranded, </a:t>
            </a:r>
            <a:r>
              <a:rPr lang="en-US" sz="2400" b="1" smtClean="0"/>
              <a:t>able to base pair with itself</a:t>
            </a:r>
            <a:r>
              <a:rPr lang="en-US" sz="2400" smtClean="0"/>
              <a:t> to make different structures (and structure </a:t>
            </a:r>
            <a:r>
              <a:rPr lang="en-US" sz="2400" smtClean="0">
                <a:sym typeface="Wingdings" pitchFamily="2" charset="2"/>
              </a:rPr>
              <a:t> function)</a:t>
            </a:r>
            <a:endParaRPr lang="en-US" sz="2400" smtClean="0"/>
          </a:p>
          <a:p>
            <a:pPr marL="533400" indent="-533400" eaLnBrk="1" hangingPunct="1"/>
            <a:r>
              <a:rPr lang="en-US" sz="2400" smtClean="0"/>
              <a:t>Example: tRNA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0"/>
            <a:ext cx="1314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RNA fold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5.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6400" y="2549769"/>
            <a:ext cx="5486400" cy="407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25_07EarthHistoryClock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36525"/>
            <a:ext cx="6224587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52400" y="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indent="69850">
              <a:lnSpc>
                <a:spcPct val="90000"/>
              </a:lnSpc>
            </a:pPr>
            <a:r>
              <a:rPr lang="en-US" sz="1500" b="1">
                <a:solidFill>
                  <a:schemeClr val="bg1"/>
                </a:solidFill>
              </a:rPr>
              <a:t>Fig. 25-7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816100" y="1943100"/>
            <a:ext cx="711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/>
              <a:t>Animals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504950" y="1398588"/>
            <a:ext cx="1112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Colonization</a:t>
            </a:r>
          </a:p>
          <a:p>
            <a:pPr>
              <a:lnSpc>
                <a:spcPct val="80000"/>
              </a:lnSpc>
            </a:pPr>
            <a:r>
              <a:rPr lang="en-US" sz="1400" b="1"/>
              <a:t>of land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 rot="-1889576">
            <a:off x="2562225" y="866775"/>
            <a:ext cx="8985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/>
              <a:t>Paleozoic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 rot="-1160959">
            <a:off x="3667125" y="287338"/>
            <a:ext cx="6096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/>
              <a:t>Meso-</a:t>
            </a:r>
          </a:p>
          <a:p>
            <a:pPr>
              <a:lnSpc>
                <a:spcPct val="80000"/>
              </a:lnSpc>
            </a:pPr>
            <a:r>
              <a:rPr lang="en-US" sz="1400" b="1"/>
              <a:t>zoic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4926013" y="744538"/>
            <a:ext cx="72390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/>
              <a:t>Humans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 rot="-126921">
            <a:off x="4387850" y="206375"/>
            <a:ext cx="6096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/>
              <a:t>Ceno-</a:t>
            </a:r>
          </a:p>
          <a:p>
            <a:pPr>
              <a:lnSpc>
                <a:spcPct val="80000"/>
              </a:lnSpc>
            </a:pPr>
            <a:r>
              <a:rPr lang="en-US" sz="1400" b="1"/>
              <a:t>zoic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5457825" y="2011363"/>
            <a:ext cx="12922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Origin of solar</a:t>
            </a:r>
          </a:p>
          <a:p>
            <a:pPr>
              <a:lnSpc>
                <a:spcPct val="90000"/>
              </a:lnSpc>
            </a:pPr>
            <a:r>
              <a:rPr lang="en-US" sz="1400" b="1"/>
              <a:t>system and</a:t>
            </a:r>
          </a:p>
          <a:p>
            <a:pPr>
              <a:lnSpc>
                <a:spcPct val="90000"/>
              </a:lnSpc>
            </a:pPr>
            <a:r>
              <a:rPr lang="en-US" sz="1400" b="1"/>
              <a:t>Earth</a:t>
            </a: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6619875" y="4227513"/>
            <a:ext cx="12922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Prokaryotes</a:t>
            </a:r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 rot="1764942">
            <a:off x="3800475" y="4651375"/>
            <a:ext cx="9032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Billions of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 rot="-2012031">
            <a:off x="4732338" y="4619625"/>
            <a:ext cx="90328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years ago</a:t>
            </a:r>
          </a:p>
        </p:txBody>
      </p:sp>
      <p:sp>
        <p:nvSpPr>
          <p:cNvPr id="37902" name="Text Box 16"/>
          <p:cNvSpPr txBox="1">
            <a:spLocks noChangeArrowheads="1"/>
          </p:cNvSpPr>
          <p:nvPr/>
        </p:nvSpPr>
        <p:spPr bwMode="auto">
          <a:xfrm>
            <a:off x="3644900" y="3651250"/>
            <a:ext cx="187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1</a:t>
            </a:r>
          </a:p>
        </p:txBody>
      </p:sp>
      <p:sp>
        <p:nvSpPr>
          <p:cNvPr id="37903" name="Text Box 17"/>
          <p:cNvSpPr txBox="1">
            <a:spLocks noChangeArrowheads="1"/>
          </p:cNvSpPr>
          <p:nvPr/>
        </p:nvSpPr>
        <p:spPr bwMode="auto">
          <a:xfrm>
            <a:off x="5676900" y="3646488"/>
            <a:ext cx="1873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4</a:t>
            </a:r>
          </a:p>
        </p:txBody>
      </p:sp>
      <p:sp>
        <p:nvSpPr>
          <p:cNvPr id="37904" name="Text Box 18"/>
          <p:cNvSpPr txBox="1">
            <a:spLocks noChangeArrowheads="1"/>
          </p:cNvSpPr>
          <p:nvPr/>
        </p:nvSpPr>
        <p:spPr bwMode="auto">
          <a:xfrm>
            <a:off x="5313363" y="4837113"/>
            <a:ext cx="1873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3</a:t>
            </a:r>
          </a:p>
        </p:txBody>
      </p:sp>
      <p:sp>
        <p:nvSpPr>
          <p:cNvPr id="37905" name="Text Box 19"/>
          <p:cNvSpPr txBox="1">
            <a:spLocks noChangeArrowheads="1"/>
          </p:cNvSpPr>
          <p:nvPr/>
        </p:nvSpPr>
        <p:spPr bwMode="auto">
          <a:xfrm>
            <a:off x="4051300" y="4841875"/>
            <a:ext cx="187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2</a:t>
            </a:r>
          </a:p>
        </p:txBody>
      </p:sp>
      <p:sp>
        <p:nvSpPr>
          <p:cNvPr id="37906" name="Text Box 20"/>
          <p:cNvSpPr txBox="1">
            <a:spLocks noChangeArrowheads="1"/>
          </p:cNvSpPr>
          <p:nvPr/>
        </p:nvSpPr>
        <p:spPr bwMode="auto">
          <a:xfrm>
            <a:off x="1506538" y="5157788"/>
            <a:ext cx="11128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Multicellular</a:t>
            </a:r>
          </a:p>
          <a:p>
            <a:pPr>
              <a:lnSpc>
                <a:spcPct val="80000"/>
              </a:lnSpc>
            </a:pPr>
            <a:r>
              <a:rPr lang="en-US" sz="1400" b="1"/>
              <a:t>eukaryotes</a:t>
            </a:r>
          </a:p>
        </p:txBody>
      </p:sp>
      <p:sp>
        <p:nvSpPr>
          <p:cNvPr id="37907" name="Text Box 21"/>
          <p:cNvSpPr txBox="1">
            <a:spLocks noChangeArrowheads="1"/>
          </p:cNvSpPr>
          <p:nvPr/>
        </p:nvSpPr>
        <p:spPr bwMode="auto">
          <a:xfrm>
            <a:off x="1954213" y="5884863"/>
            <a:ext cx="11128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Single-celled</a:t>
            </a:r>
          </a:p>
          <a:p>
            <a:pPr>
              <a:lnSpc>
                <a:spcPct val="80000"/>
              </a:lnSpc>
            </a:pPr>
            <a:r>
              <a:rPr lang="en-US" sz="1400" b="1"/>
              <a:t>eukaryotes</a:t>
            </a:r>
          </a:p>
        </p:txBody>
      </p:sp>
      <p:sp>
        <p:nvSpPr>
          <p:cNvPr id="37908" name="Text Box 22"/>
          <p:cNvSpPr txBox="1">
            <a:spLocks noChangeArrowheads="1"/>
          </p:cNvSpPr>
          <p:nvPr/>
        </p:nvSpPr>
        <p:spPr bwMode="auto">
          <a:xfrm>
            <a:off x="4294188" y="6176963"/>
            <a:ext cx="11128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b="1"/>
              <a:t>Atmospheric</a:t>
            </a:r>
          </a:p>
          <a:p>
            <a:pPr>
              <a:lnSpc>
                <a:spcPct val="80000"/>
              </a:lnSpc>
            </a:pPr>
            <a:r>
              <a:rPr lang="en-US" sz="1400" b="1"/>
              <a:t>oxygen</a:t>
            </a:r>
          </a:p>
        </p:txBody>
      </p:sp>
      <p:sp>
        <p:nvSpPr>
          <p:cNvPr id="37909" name="Line 23"/>
          <p:cNvSpPr>
            <a:spLocks noChangeShapeType="1"/>
          </p:cNvSpPr>
          <p:nvPr/>
        </p:nvSpPr>
        <p:spPr bwMode="auto">
          <a:xfrm flipH="1">
            <a:off x="2387600" y="4851400"/>
            <a:ext cx="63500" cy="284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Line 24"/>
          <p:cNvSpPr>
            <a:spLocks noChangeShapeType="1"/>
          </p:cNvSpPr>
          <p:nvPr/>
        </p:nvSpPr>
        <p:spPr bwMode="auto">
          <a:xfrm flipH="1">
            <a:off x="2946400" y="6032500"/>
            <a:ext cx="690563" cy="109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Line 25"/>
          <p:cNvSpPr>
            <a:spLocks noChangeShapeType="1"/>
          </p:cNvSpPr>
          <p:nvPr/>
        </p:nvSpPr>
        <p:spPr bwMode="auto">
          <a:xfrm flipH="1">
            <a:off x="5084763" y="5973763"/>
            <a:ext cx="134937" cy="195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Line 26"/>
          <p:cNvSpPr>
            <a:spLocks noChangeShapeType="1"/>
          </p:cNvSpPr>
          <p:nvPr/>
        </p:nvSpPr>
        <p:spPr bwMode="auto">
          <a:xfrm>
            <a:off x="6423025" y="3957638"/>
            <a:ext cx="204788" cy="250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Line 27"/>
          <p:cNvSpPr>
            <a:spLocks noChangeShapeType="1"/>
          </p:cNvSpPr>
          <p:nvPr/>
        </p:nvSpPr>
        <p:spPr bwMode="auto">
          <a:xfrm>
            <a:off x="4711700" y="838200"/>
            <a:ext cx="185738" cy="4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Line 28"/>
          <p:cNvSpPr>
            <a:spLocks noChangeShapeType="1"/>
          </p:cNvSpPr>
          <p:nvPr/>
        </p:nvSpPr>
        <p:spPr bwMode="auto">
          <a:xfrm>
            <a:off x="2178050" y="1646238"/>
            <a:ext cx="7969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Line 29"/>
          <p:cNvSpPr>
            <a:spLocks noChangeShapeType="1"/>
          </p:cNvSpPr>
          <p:nvPr/>
        </p:nvSpPr>
        <p:spPr bwMode="auto">
          <a:xfrm>
            <a:off x="2319338" y="2116138"/>
            <a:ext cx="327025" cy="131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first cells</a:t>
            </a: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4355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Inferred* characteristics: </a:t>
            </a:r>
          </a:p>
          <a:p>
            <a:pPr marL="998538" lvl="1" indent="-533400" eaLnBrk="1" hangingPunct="1"/>
            <a:r>
              <a:rPr lang="en-US" sz="2400" smtClean="0"/>
              <a:t>Used</a:t>
            </a:r>
            <a:r>
              <a:rPr lang="en-US" sz="2400" b="1" smtClean="0"/>
              <a:t> anaerobic respiration</a:t>
            </a:r>
            <a:r>
              <a:rPr lang="en-US" sz="2400" smtClean="0"/>
              <a:t> (because atmosphere had no O</a:t>
            </a:r>
            <a:r>
              <a:rPr lang="en-US" sz="2400" baseline="-25000" smtClean="0"/>
              <a:t>2</a:t>
            </a:r>
            <a:r>
              <a:rPr lang="en-US" sz="2400" smtClean="0"/>
              <a:t>)</a:t>
            </a:r>
          </a:p>
          <a:p>
            <a:pPr marL="998538" lvl="1" indent="-533400" eaLnBrk="1" hangingPunct="1"/>
            <a:r>
              <a:rPr lang="en-US" sz="2400" b="1" smtClean="0"/>
              <a:t>Prokaryotic</a:t>
            </a:r>
            <a:r>
              <a:rPr lang="en-US" sz="2400" smtClean="0"/>
              <a:t> (because earliest fossil cells are prokaryotes)</a:t>
            </a:r>
          </a:p>
          <a:p>
            <a:pPr marL="998538" lvl="1" indent="-533400" eaLnBrk="1" hangingPunct="1"/>
            <a:r>
              <a:rPr lang="en-US" sz="2400" b="1" smtClean="0"/>
              <a:t>Heterotrophic</a:t>
            </a:r>
            <a:r>
              <a:rPr lang="en-US" sz="2400" smtClean="0"/>
              <a:t>* (because the early environment had lots of organic molecules just floating around)</a:t>
            </a:r>
          </a:p>
          <a:p>
            <a:pPr marL="998538" lvl="1" indent="-533400" eaLnBrk="1" hangingPunct="1"/>
            <a:endParaRPr lang="en-US" sz="2400" smtClean="0"/>
          </a:p>
          <a:p>
            <a:pPr marL="533400" indent="-533400" algn="r" eaLnBrk="1" hangingPunct="1">
              <a:buFontTx/>
              <a:buNone/>
            </a:pPr>
            <a:endParaRPr lang="en-US" sz="2000" smtClean="0"/>
          </a:p>
          <a:p>
            <a:pPr marL="533400" indent="-533400" algn="r" eaLnBrk="1" hangingPunct="1">
              <a:buFontTx/>
              <a:buNone/>
            </a:pPr>
            <a:r>
              <a:rPr lang="en-US" sz="2000" smtClean="0"/>
              <a:t>* to </a:t>
            </a:r>
            <a:r>
              <a:rPr lang="en-US" sz="2000" i="1" smtClean="0"/>
              <a:t>infer</a:t>
            </a:r>
            <a:r>
              <a:rPr lang="en-US" sz="2000" smtClean="0"/>
              <a:t> is to make a logical conclusion based on observations</a:t>
            </a:r>
          </a:p>
          <a:p>
            <a:pPr marL="533400" indent="-533400" algn="r" eaLnBrk="1" hangingPunct="1">
              <a:buFontTx/>
              <a:buNone/>
            </a:pPr>
            <a:r>
              <a:rPr lang="en-US" sz="2000" smtClean="0"/>
              <a:t>* Heterotrophs do not make their own food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Chemosynthesis (Cs)</a:t>
            </a: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241935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Early cells got energy from chemicals in the environment (</a:t>
            </a:r>
            <a:r>
              <a:rPr lang="en-US" sz="2400" b="1" smtClean="0"/>
              <a:t>chemosynthesis</a:t>
            </a:r>
            <a:r>
              <a:rPr lang="en-US" sz="2400" smtClean="0"/>
              <a:t>); Ps evolved later</a:t>
            </a:r>
          </a:p>
          <a:p>
            <a:pPr marL="533400" indent="-533400" eaLnBrk="1" hangingPunct="1"/>
            <a:r>
              <a:rPr lang="en-US" sz="2400" smtClean="0"/>
              <a:t>Cs is widely used by modern archaea</a:t>
            </a:r>
          </a:p>
          <a:p>
            <a:pPr marL="533400" indent="-533400" eaLnBrk="1" hangingPunct="1"/>
            <a:r>
              <a:rPr lang="en-US" sz="2400" b="1" smtClean="0"/>
              <a:t>Archaea</a:t>
            </a:r>
            <a:r>
              <a:rPr lang="en-US" sz="2400" smtClean="0"/>
              <a:t> are prokaryotic, single-celled organisms that often live in extreme environments (hot, salty, corrosive, etc.)</a:t>
            </a:r>
            <a:endParaRPr lang="en-US" smtClean="0"/>
          </a:p>
        </p:txBody>
      </p:sp>
      <p:pic>
        <p:nvPicPr>
          <p:cNvPr id="39941" name="Picture 5" descr="27_17ExThermophileGeyser-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16275"/>
            <a:ext cx="426720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029200" y="3416300"/>
            <a:ext cx="411480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33400" indent="-5334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Tx/>
              <a:buChar char="•"/>
            </a:pPr>
            <a:r>
              <a:rPr lang="en-US" sz="2400"/>
              <a:t>Studying archaea gives scientists clues about how metabolism might have worked in early cells </a:t>
            </a:r>
          </a:p>
          <a:p>
            <a:pPr marL="533400" indent="-5334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Tx/>
              <a:buChar char="•"/>
            </a:pPr>
            <a:r>
              <a:rPr lang="en-US" sz="2400"/>
              <a:t>Cs and Ps are the 2 kinds of </a:t>
            </a:r>
            <a:r>
              <a:rPr lang="en-US" sz="2400" b="1"/>
              <a:t>autotrophy</a:t>
            </a:r>
            <a:endParaRPr 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Photosynthesis and aerobic respiration</a:t>
            </a: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1663700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b="1" smtClean="0"/>
              <a:t>Cyanobacteria</a:t>
            </a:r>
            <a:r>
              <a:rPr lang="en-US" sz="2400" smtClean="0"/>
              <a:t> are photosynthetic bacteria</a:t>
            </a:r>
          </a:p>
          <a:p>
            <a:pPr marL="533400" indent="-533400" eaLnBrk="1" hangingPunct="1"/>
            <a:r>
              <a:rPr lang="en-US" sz="2400" smtClean="0"/>
              <a:t>They grow in colonies and form huge fossils (</a:t>
            </a:r>
            <a:r>
              <a:rPr lang="en-US" sz="2400" b="1" smtClean="0"/>
              <a:t>stromatalites</a:t>
            </a:r>
            <a:r>
              <a:rPr lang="en-US" sz="2400" smtClean="0"/>
              <a:t>)</a:t>
            </a:r>
          </a:p>
          <a:p>
            <a:pPr marL="533400" indent="-533400" eaLnBrk="1" hangingPunct="1"/>
            <a:r>
              <a:rPr lang="en-US" sz="2400" smtClean="0"/>
              <a:t>Oldest stromatalites are ~3.5 billion years old</a:t>
            </a:r>
            <a:endParaRPr lang="en-US" smtClean="0"/>
          </a:p>
        </p:txBody>
      </p:sp>
      <p:pic>
        <p:nvPicPr>
          <p:cNvPr id="40965" name="Picture 7" descr="25_04iFossilTimelineStr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22525"/>
            <a:ext cx="67818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dirty="0" smtClean="0"/>
              <a:t>Photosynthesis (PS) </a:t>
            </a:r>
            <a:r>
              <a:rPr lang="en-US" dirty="0" smtClean="0"/>
              <a:t>and aerobic respiration</a:t>
            </a:r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1439863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dirty="0" smtClean="0"/>
              <a:t>Evolution of </a:t>
            </a:r>
            <a:r>
              <a:rPr lang="en-US" sz="2400" dirty="0" smtClean="0"/>
              <a:t>P</a:t>
            </a:r>
            <a:r>
              <a:rPr lang="en-US" sz="2400" dirty="0"/>
              <a:t>S</a:t>
            </a:r>
            <a:r>
              <a:rPr lang="en-US" sz="2400" dirty="0" smtClean="0"/>
              <a:t> </a:t>
            </a:r>
            <a:r>
              <a:rPr lang="en-US" sz="2400" dirty="0" smtClean="0"/>
              <a:t>added oxygen to atmosphere</a:t>
            </a:r>
          </a:p>
          <a:p>
            <a:pPr marL="533400" indent="-533400" eaLnBrk="1" hangingPunct="1"/>
            <a:r>
              <a:rPr lang="en-US" sz="2400" dirty="0" smtClean="0"/>
              <a:t>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allowed the evolution of aerobic respiration; also created ozone layer (blocks harmful UV) so life could move to land</a:t>
            </a:r>
          </a:p>
        </p:txBody>
      </p:sp>
      <p:pic>
        <p:nvPicPr>
          <p:cNvPr id="41989" name="Picture 6" descr="25_08IronBandingOxyEvi-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562225"/>
            <a:ext cx="61801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5791200" y="32766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33400" indent="-5334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</a:pPr>
            <a:r>
              <a:rPr lang="en-US" sz="240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0" y="4267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= ???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486400" y="4636532"/>
            <a:ext cx="609600" cy="7736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8425" y="76200"/>
            <a:ext cx="9274175" cy="503238"/>
          </a:xfrm>
        </p:spPr>
        <p:txBody>
          <a:bodyPr/>
          <a:lstStyle/>
          <a:p>
            <a:pPr marL="115888" indent="0" eaLnBrk="1" hangingPunct="1"/>
            <a:r>
              <a:rPr lang="en-US" smtClean="0"/>
              <a:t>The first eukaryotes</a:t>
            </a: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4137025"/>
          </a:xfrm>
          <a:noFill/>
        </p:spPr>
        <p:txBody>
          <a:bodyPr/>
          <a:lstStyle/>
          <a:p>
            <a:pPr marL="533400" indent="-533400" eaLnBrk="1" hangingPunct="1"/>
            <a:r>
              <a:rPr lang="en-US" sz="2400" smtClean="0"/>
              <a:t>In 1966, Lynn Margulis proposed </a:t>
            </a:r>
            <a:r>
              <a:rPr lang="en-US" sz="2400" b="1" smtClean="0"/>
              <a:t>endosymbiosis</a:t>
            </a:r>
            <a:r>
              <a:rPr lang="en-US" sz="2400" smtClean="0"/>
              <a:t>:  mitochondria and chloroplasts evolved from one prokaryote engulfing a second one, which continued to live and reproduce inside</a:t>
            </a:r>
          </a:p>
          <a:p>
            <a:pPr marL="998538" lvl="1" indent="-533400" eaLnBrk="1" hangingPunct="1"/>
            <a:r>
              <a:rPr lang="en-US" sz="2400" smtClean="0"/>
              <a:t>The “engulfed” cell got protection</a:t>
            </a:r>
          </a:p>
          <a:p>
            <a:pPr marL="998538" lvl="1" indent="-533400" eaLnBrk="1" hangingPunct="1"/>
            <a:r>
              <a:rPr lang="en-US" sz="2400" smtClean="0"/>
              <a:t>The “engulfing” cell got energy</a:t>
            </a:r>
          </a:p>
          <a:p>
            <a:pPr marL="533400" indent="-533400" eaLnBrk="1" hangingPunct="1"/>
            <a:r>
              <a:rPr lang="en-US" sz="2400" smtClean="0"/>
              <a:t>Evidence: mitochondria and chloroplasts have double membranes, divide independently, have their own DNA, DNA is circular</a:t>
            </a:r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5791200" y="32766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33400" indent="-5334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</a:pPr>
            <a:r>
              <a:rPr lang="en-US" sz="2400"/>
              <a:t>	</a:t>
            </a:r>
          </a:p>
        </p:txBody>
      </p:sp>
      <p:pic>
        <p:nvPicPr>
          <p:cNvPr id="430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057400"/>
            <a:ext cx="12382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29200"/>
            <a:ext cx="50863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Points: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762000"/>
            <a:ext cx="8534400" cy="5856288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Outline</a:t>
            </a:r>
            <a:r>
              <a:rPr lang="en-US" sz="2200" smtClean="0">
                <a:latin typeface="NimbusRomNo9L-Regu" charset="0"/>
              </a:rPr>
              <a:t> the modern scientific understanding of the formation of Earth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Summarize</a:t>
            </a:r>
            <a:r>
              <a:rPr lang="en-US" sz="2200" smtClean="0">
                <a:latin typeface="NimbusRomNo9L-Regu" charset="0"/>
              </a:rPr>
              <a:t> the concept of half-life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Describe</a:t>
            </a:r>
            <a:r>
              <a:rPr lang="en-US" sz="2200" smtClean="0">
                <a:latin typeface="NimbusRomNo9L-Regu" charset="0"/>
              </a:rPr>
              <a:t> the production of organic compounds in the Miller-Urey apparatus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Summarize</a:t>
            </a:r>
            <a:r>
              <a:rPr lang="en-US" sz="2200" smtClean="0">
                <a:latin typeface="NimbusRomNo9L-Regu" charset="0"/>
              </a:rPr>
              <a:t> the possible importance of cell-like structures produced in the laboratory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Explain</a:t>
            </a:r>
            <a:r>
              <a:rPr lang="en-US" sz="2200" smtClean="0">
                <a:latin typeface="NimbusRomNo9L-Regu" charset="0"/>
              </a:rPr>
              <a:t> the importance of the chemistry of RNA in relation to the origin of life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List</a:t>
            </a:r>
            <a:r>
              <a:rPr lang="en-US" sz="2200" smtClean="0">
                <a:latin typeface="NimbusRomNo9L-Regu" charset="0"/>
              </a:rPr>
              <a:t> three inferred characteristics that describe the first forms of cellular life on Earth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Compare</a:t>
            </a:r>
            <a:r>
              <a:rPr lang="en-US" sz="2200" smtClean="0">
                <a:latin typeface="NimbusRomNo9L-Regu" charset="0"/>
              </a:rPr>
              <a:t> the two types of autotrophy used by early cells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Relate</a:t>
            </a:r>
            <a:r>
              <a:rPr lang="en-US" sz="2200" smtClean="0">
                <a:latin typeface="NimbusRomNo9L-Regu" charset="0"/>
              </a:rPr>
              <a:t> the development of photosynthesis to the development of aerobic respiration in early cells</a:t>
            </a:r>
          </a:p>
          <a:p>
            <a:pPr marL="533400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200" b="1" smtClean="0">
                <a:latin typeface="NimbusRomNo9L-Regu" charset="0"/>
              </a:rPr>
              <a:t>Explain</a:t>
            </a:r>
            <a:r>
              <a:rPr lang="en-US" sz="2200" smtClean="0">
                <a:latin typeface="NimbusRomNo9L-Regu" charset="0"/>
              </a:rPr>
              <a:t> the theory of endosymbiosis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381125"/>
            <a:ext cx="47069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76200" y="152400"/>
            <a:ext cx="9067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Scientists must seek </a:t>
            </a:r>
            <a:r>
              <a:rPr lang="en-US" sz="2400" u="sng"/>
              <a:t>natural</a:t>
            </a:r>
            <a:r>
              <a:rPr lang="en-US" sz="2400"/>
              <a:t> explanations for </a:t>
            </a:r>
            <a:r>
              <a:rPr lang="en-US" sz="2400" u="sng"/>
              <a:t>natural</a:t>
            </a:r>
            <a:r>
              <a:rPr lang="en-US" sz="2400"/>
              <a:t> phenomena. This is what sets science apart from other kinds of inquiry.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sz="2400"/>
              <a:t> What does this mean?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The formation of Earth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2847975"/>
            <a:ext cx="8534400" cy="4021138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300" b="1" smtClean="0">
                <a:latin typeface="NimbusRomNo9L-Regu" charset="0"/>
              </a:rPr>
              <a:t>Accretion</a:t>
            </a:r>
            <a:r>
              <a:rPr lang="en-US" sz="2300" smtClean="0">
                <a:latin typeface="NimbusRomNo9L-Regu" charset="0"/>
              </a:rPr>
              <a:t> of huge gas and dust cloud </a:t>
            </a:r>
            <a:r>
              <a:rPr lang="en-US" sz="2300" smtClean="0">
                <a:latin typeface="NimbusRomNo9L-Regu" charset="0"/>
                <a:sym typeface="Wingdings" pitchFamily="2" charset="2"/>
              </a:rPr>
              <a:t> </a:t>
            </a:r>
            <a:r>
              <a:rPr lang="en-US" sz="2300" smtClean="0">
                <a:latin typeface="NimbusRomNo9L-Regu" charset="0"/>
                <a:sym typeface="Wingdings" pitchFamily="2" charset="2"/>
                <a:hlinkClick r:id="rId3" action="ppaction://hlinkfile"/>
              </a:rPr>
              <a:t>solar system</a:t>
            </a:r>
            <a:endParaRPr lang="en-US" sz="2300" smtClean="0">
              <a:latin typeface="NimbusRomNo9L-Regu" charset="0"/>
            </a:endParaRP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300" b="1" smtClean="0">
                <a:latin typeface="NimbusRomNo9L-Regu" charset="0"/>
              </a:rPr>
              <a:t>Accretion</a:t>
            </a:r>
            <a:r>
              <a:rPr lang="en-US" sz="2300" smtClean="0">
                <a:latin typeface="NimbusRomNo9L-Regu" charset="0"/>
              </a:rPr>
              <a:t> = colliding &amp; sticking together (releases heat)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300" smtClean="0">
                <a:latin typeface="NimbusRomNo9L-Regu" charset="0"/>
              </a:rPr>
              <a:t>Most particles gathered in center, got so hot they began nuclear fusion </a:t>
            </a:r>
            <a:r>
              <a:rPr lang="en-US" sz="2300" smtClean="0">
                <a:latin typeface="NimbusRomNo9L-Regu" charset="0"/>
                <a:sym typeface="Wingdings" pitchFamily="2" charset="2"/>
              </a:rPr>
              <a:t> the Sun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300" smtClean="0">
                <a:latin typeface="NimbusRomNo9L-Regu" charset="0"/>
                <a:sym typeface="Wingdings" pitchFamily="2" charset="2"/>
              </a:rPr>
              <a:t>Some particles orbited around the center  the planets</a:t>
            </a:r>
            <a:endParaRPr lang="en-US" sz="2300" smtClean="0">
              <a:latin typeface="NimbusRomNo9L-Regu" charset="0"/>
            </a:endParaRP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300" smtClean="0">
                <a:latin typeface="NimbusRomNo9L-Regu" charset="0"/>
              </a:rPr>
              <a:t>Meteor strikes very common on early Earth; kept it very hot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300" smtClean="0">
                <a:latin typeface="NimbusRomNo9L-Regu" charset="0"/>
              </a:rPr>
              <a:t>Eventually collisions stopped, surface cooled, and atmosphere formed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300" smtClean="0">
                <a:latin typeface="NimbusRomNo9L-Regu" charset="0"/>
              </a:rPr>
              <a:t>Water from volcanoes &amp; comets made oceans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762000"/>
            <a:ext cx="32766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57225"/>
            <a:ext cx="33147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Earth’s age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3429000"/>
            <a:ext cx="8534400" cy="3416320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>
                <a:latin typeface="NimbusRomNo9L-Regu" charset="0"/>
              </a:rPr>
              <a:t>Earth is about 4.6 billion years old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>
                <a:latin typeface="NimbusRomNo9L-Regu" charset="0"/>
              </a:rPr>
              <a:t>Earth has changed enormously during that time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dirty="0" smtClean="0">
                <a:latin typeface="NimbusRomNo9L-Regu" charset="0"/>
              </a:rPr>
              <a:t>The age of the earth is strongly supported by evidence: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400" dirty="0" smtClean="0">
                <a:latin typeface="NimbusRomNo9L-Regu" charset="0"/>
              </a:rPr>
              <a:t>Geological strata (layers of rock)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400" b="1" dirty="0" smtClean="0">
                <a:latin typeface="NimbusRomNo9L-Regu" charset="0"/>
              </a:rPr>
              <a:t>Radiometric dating</a:t>
            </a:r>
            <a:r>
              <a:rPr lang="en-US" sz="2400" dirty="0" smtClean="0">
                <a:latin typeface="NimbusRomNo9L-Regu" charset="0"/>
              </a:rPr>
              <a:t>: a chemical signature that can tell you how long ago something stopped exchanging atoms with its surroundings (e.g. a rock solidified, a tree died, etc.)</a:t>
            </a:r>
          </a:p>
        </p:txBody>
      </p:sp>
      <p:sp>
        <p:nvSpPr>
          <p:cNvPr id="10245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Radiometric dating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4513263"/>
            <a:ext cx="8534400" cy="2344737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Atoms are made of protons and neutrons (the nucleus) and electrons (a cloud around the nucleus)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All atoms of an element have the same number of protons (e.g. all carbon atoms have 6 protons)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Different </a:t>
            </a:r>
            <a:r>
              <a:rPr lang="en-US" sz="2400" b="1" smtClean="0">
                <a:latin typeface="NimbusRomNo9L-Regu" charset="0"/>
              </a:rPr>
              <a:t>isotopes</a:t>
            </a:r>
            <a:r>
              <a:rPr lang="en-US" sz="2400" smtClean="0">
                <a:latin typeface="NimbusRomNo9L-Regu" charset="0"/>
              </a:rPr>
              <a:t> of an element have different numbers of neutrons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69" name="Picture 8" descr="http://reich-chemistry.wikispaces.com/file/view/atom.jpg/185502897/at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52475"/>
            <a:ext cx="59912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Radiometric dating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4568825"/>
            <a:ext cx="8534400" cy="2289175"/>
          </a:xfrm>
        </p:spPr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An atom’s </a:t>
            </a:r>
            <a:r>
              <a:rPr lang="en-US" sz="2400" b="1" smtClean="0">
                <a:latin typeface="NimbusRomNo9L-Regu" charset="0"/>
              </a:rPr>
              <a:t>mass number</a:t>
            </a:r>
            <a:r>
              <a:rPr lang="en-US" sz="2400" smtClean="0">
                <a:latin typeface="NimbusRomNo9L-Regu" charset="0"/>
              </a:rPr>
              <a:t> is the total number of protons plus neutrons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Carbon-12 and Carbon-14 are different ___ of carbon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Carbon-12 has ___ protons and ___ neutrons</a:t>
            </a:r>
          </a:p>
          <a:p>
            <a:pPr marL="998538" lvl="1" indent="-533400" eaLnBrk="1" hangingPunct="1">
              <a:lnSpc>
                <a:spcPct val="80000"/>
              </a:lnSpc>
            </a:pPr>
            <a:r>
              <a:rPr lang="en-US" sz="2400" smtClean="0">
                <a:latin typeface="NimbusRomNo9L-Regu" charset="0"/>
              </a:rPr>
              <a:t>Carbon-14 has ___ protons and ___ neutrons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93" name="Picture 8" descr="http://reich-chemistry.wikispaces.com/file/view/atom.jpg/185502897/at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52475"/>
            <a:ext cx="59912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960438" y="385763"/>
            <a:ext cx="68072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534400" cy="503238"/>
          </a:xfrm>
        </p:spPr>
        <p:txBody>
          <a:bodyPr/>
          <a:lstStyle/>
          <a:p>
            <a:pPr eaLnBrk="1" hangingPunct="1"/>
            <a:r>
              <a:rPr lang="en-US" smtClean="0"/>
              <a:t>Radiometric dating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488" y="3733800"/>
            <a:ext cx="8534400" cy="3157538"/>
          </a:xfrm>
        </p:spPr>
        <p:txBody>
          <a:bodyPr/>
          <a:lstStyle/>
          <a:p>
            <a:pPr marL="533400" indent="-533400" eaLnBrk="1" hangingPunct="1"/>
            <a:r>
              <a:rPr lang="en-US" sz="2400" smtClean="0">
                <a:latin typeface="NimbusRomNo9L-Regu" charset="0"/>
              </a:rPr>
              <a:t>Some isotopes are </a:t>
            </a:r>
            <a:r>
              <a:rPr lang="en-US" sz="2400" b="1" smtClean="0">
                <a:latin typeface="NimbusRomNo9L-Regu" charset="0"/>
              </a:rPr>
              <a:t>radioactive isotopes</a:t>
            </a:r>
            <a:r>
              <a:rPr lang="en-US" sz="2400" smtClean="0">
                <a:latin typeface="NimbusRomNo9L-Regu" charset="0"/>
              </a:rPr>
              <a:t>—they decay into other, more stable elements because their nucleus is unstable</a:t>
            </a:r>
          </a:p>
          <a:p>
            <a:pPr marL="533400" indent="-533400" eaLnBrk="1" hangingPunct="1"/>
            <a:r>
              <a:rPr lang="en-US" sz="2400" smtClean="0">
                <a:latin typeface="NimbusRomNo9L-Regu" charset="0"/>
              </a:rPr>
              <a:t>A </a:t>
            </a:r>
            <a:r>
              <a:rPr lang="en-US" sz="2400" b="1" smtClean="0">
                <a:latin typeface="NimbusRomNo9L-Regu" charset="0"/>
              </a:rPr>
              <a:t>half-life</a:t>
            </a:r>
            <a:r>
              <a:rPr lang="en-US" sz="2400" smtClean="0">
                <a:latin typeface="NimbusRomNo9L-Regu" charset="0"/>
              </a:rPr>
              <a:t> is how long it takes for ½ of any size sample of a radioactive isotope to decay to a stable form</a:t>
            </a:r>
          </a:p>
          <a:p>
            <a:pPr marL="533400" indent="-533400" eaLnBrk="1" hangingPunct="1"/>
            <a:r>
              <a:rPr lang="en-US" sz="2400" smtClean="0">
                <a:latin typeface="NimbusRomNo9L-Regu" charset="0"/>
              </a:rPr>
              <a:t>Example: 8 g of carbon-14 decays to nitrogen-14; half-life is 5,800 years (what happens after 11,600 years?)</a:t>
            </a:r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8025</TotalTime>
  <Words>1427</Words>
  <Application>Microsoft Office PowerPoint</Application>
  <PresentationFormat>On-screen Show (4:3)</PresentationFormat>
  <Paragraphs>228</Paragraphs>
  <Slides>39</Slides>
  <Notes>26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Default Design</vt:lpstr>
      <vt:lpstr>C6eActiveLectureQuestions</vt:lpstr>
      <vt:lpstr>PowerPoint Presentation</vt:lpstr>
      <vt:lpstr>Points:</vt:lpstr>
      <vt:lpstr>PowerPoint Presentation</vt:lpstr>
      <vt:lpstr>PowerPoint Presentation</vt:lpstr>
      <vt:lpstr>The formation of Earth</vt:lpstr>
      <vt:lpstr>Earth’s age</vt:lpstr>
      <vt:lpstr>Radiometric dating</vt:lpstr>
      <vt:lpstr>Radiometric dating</vt:lpstr>
      <vt:lpstr>Radiometric dating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origin of life</vt:lpstr>
      <vt:lpstr>PowerPoint Presentation</vt:lpstr>
      <vt:lpstr>The first organic compounds: 3 hypotheses</vt:lpstr>
      <vt:lpstr>The Oparin-Haldane hypothesis</vt:lpstr>
      <vt:lpstr>The Oparin-Haldane hypothesis</vt:lpstr>
      <vt:lpstr>PowerPoint Presentation</vt:lpstr>
      <vt:lpstr>PowerPoint Presentation</vt:lpstr>
      <vt:lpstr>PowerPoint Presentation</vt:lpstr>
      <vt:lpstr>Deep sea vents?</vt:lpstr>
      <vt:lpstr>From outer space?</vt:lpstr>
      <vt:lpstr>Macromolecules and Membranes</vt:lpstr>
      <vt:lpstr>Macromolecules and Membranes</vt:lpstr>
      <vt:lpstr>PowerPoint Presentation</vt:lpstr>
      <vt:lpstr>Genetics: the “RNA World” hypothesis</vt:lpstr>
      <vt:lpstr>Genetics: the “RNA World” hypothesis</vt:lpstr>
      <vt:lpstr>PowerPoint Presentation</vt:lpstr>
      <vt:lpstr>The first cells</vt:lpstr>
      <vt:lpstr>Chemosynthesis (Cs)</vt:lpstr>
      <vt:lpstr>Photosynthesis and aerobic respiration</vt:lpstr>
      <vt:lpstr>Photosynthesis (PS) and aerobic respiration</vt:lpstr>
      <vt:lpstr>The first eukaryotes</vt:lpstr>
      <vt:lpstr>Points: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Andrew Lyman-Buttler;Andrew Buttler</dc:creator>
  <cp:lastModifiedBy>rgroch</cp:lastModifiedBy>
  <cp:revision>37</cp:revision>
  <dcterms:created xsi:type="dcterms:W3CDTF">2009-02-18T03:13:11Z</dcterms:created>
  <dcterms:modified xsi:type="dcterms:W3CDTF">2012-07-12T15:20:13Z</dcterms:modified>
</cp:coreProperties>
</file>